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Lst>
  <p:sldSz cy="5143500" cx="9144000"/>
  <p:notesSz cx="6858000" cy="9144000"/>
  <p:embeddedFontLst>
    <p:embeddedFont>
      <p:font typeface="Roboto"/>
      <p:regular r:id="rId161"/>
      <p:bold r:id="rId162"/>
      <p:italic r:id="rId163"/>
      <p:boldItalic r:id="rId164"/>
    </p:embeddedFont>
    <p:embeddedFont>
      <p:font typeface="Nunito"/>
      <p:regular r:id="rId165"/>
      <p:bold r:id="rId166"/>
      <p:italic r:id="rId167"/>
      <p:boldItalic r:id="rId1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Nunito-regular.fntdata"/><Relationship Id="rId69" Type="http://schemas.openxmlformats.org/officeDocument/2006/relationships/slide" Target="slides/slide64.xml"/><Relationship Id="rId164" Type="http://schemas.openxmlformats.org/officeDocument/2006/relationships/font" Target="fonts/Roboto-boldItalic.fntdata"/><Relationship Id="rId163" Type="http://schemas.openxmlformats.org/officeDocument/2006/relationships/font" Target="fonts/Roboto-italic.fntdata"/><Relationship Id="rId162" Type="http://schemas.openxmlformats.org/officeDocument/2006/relationships/font" Target="fonts/Roboto-bold.fntdata"/><Relationship Id="rId168" Type="http://schemas.openxmlformats.org/officeDocument/2006/relationships/font" Target="fonts/Nunito-boldItalic.fntdata"/><Relationship Id="rId167" Type="http://schemas.openxmlformats.org/officeDocument/2006/relationships/font" Target="fonts/Nunito-italic.fntdata"/><Relationship Id="rId166" Type="http://schemas.openxmlformats.org/officeDocument/2006/relationships/font" Target="fonts/Nunito-bold.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Roboto-regular.fntdata"/><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1f7e90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1f7e90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1f7e902a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1f7e902a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91f7e902ac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91f7e902ac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91f7e902ac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91f7e902ac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91f7e902ac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91f7e902ac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91f7e902ac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91f7e902ac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91f7e902ac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91f7e902ac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91f7e902ac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91f7e902ac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91f7e902ac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91f7e902ac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91f7e902ac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91f7e902ac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91f7e902ac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91f7e902ac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91f7e902ac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91f7e902ac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1f7e902a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1f7e902a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91f7e902ac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91f7e902ac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91f7e902ac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91f7e902ac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91f7e902ac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91f7e902ac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91f7e902ac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91f7e902ac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91f7e902ac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91f7e902ac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91f7e902ac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91f7e902ac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91f7e902ac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91f7e902ac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91f7e902ac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91f7e902ac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91f7e902ac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91f7e902ac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91f7e902ac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91f7e902ac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1f7e902a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1f7e902a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91f7e902ac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91f7e902ac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982bd326b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982bd326b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982bd326b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982bd326b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982bd326b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982bd326b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982bd326b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982bd326b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982bd326b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982bd326b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982bd326b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982bd326b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994295ee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994295ee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994295ee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994295ee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994295eea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994295eea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1f7e902a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1f7e902a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994295eea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994295eea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994295eea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994295eea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994295eea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994295eea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994295eea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994295eea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994295eea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994295eea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994295eea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994295eea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994295eea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994295eea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994295eea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994295eea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994295eea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994295eea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994295eea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994295eea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1f7e902a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1f7e902a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994295eea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994295eea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994295eea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994295eea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994295eea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994295eea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982bd326b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982bd326b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982bd326b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982bd326b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54060334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54060334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54060334f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54060334f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54060334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54060334f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54060334f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54060334f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54060334f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54060334f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1f7e902a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1f7e902a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a143815a9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a143815a9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54060334f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54060334f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a143815a9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a143815a9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143815a9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143815a9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a143815a9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a143815a9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143815a9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143815a9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1f7e902a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1f7e902a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1f7e902ac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1f7e902ac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91f7e902a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91f7e902a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1f7e902a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1f7e902a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1f7e902a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91f7e902a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1f7e902a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1f7e902a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1f7e902ac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1f7e902a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1f7e902ac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1f7e902a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1f7e902a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1f7e902a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1f7e902ac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1f7e902ac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1f7e902ac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1f7e902ac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1f7e902ac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1f7e902ac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1f7e902a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1f7e902a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1f7e902ac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1f7e902ac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1f7e902ac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1f7e902ac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1f7e902a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1f7e902a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1f7e902a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91f7e902a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1f7e902a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1f7e902a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1f7e902a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91f7e902a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1f7e902ac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1f7e902ac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1f7e902ac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1f7e902ac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1f7e902ac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1f7e902ac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1f7e902ac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91f7e902ac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1f7e902ac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1f7e902ac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1f7e902ac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1f7e902ac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1f7e902ac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1f7e902ac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1f7e902a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1f7e902a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1f7e902ac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91f7e902ac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91f7e902ac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91f7e902ac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1f7e902ac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1f7e902ac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1f7e902ac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1f7e902ac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1f7e902a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91f7e902ac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1f7e902a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91f7e902a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91f7e902ac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91f7e902ac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1f7e902a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91f7e902a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1f7e902ac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91f7e902ac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1f7e902ac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91f7e902ac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1f7e902a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1f7e902a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91f7e902ac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91f7e902ac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1f7e902ac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1f7e902ac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1f7e902ac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91f7e902ac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91f7e902ac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91f7e902ac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1f7e902ac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91f7e902ac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1f7e902a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1f7e902a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91f7e902a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91f7e902a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91f7e902ac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91f7e902ac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1f7e902ac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91f7e902ac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1f7e902ac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91f7e902ac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1f7e902a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91f7e902a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91f7e902ac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91f7e902ac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1f7e902ac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91f7e902ac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91f7e902ac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91f7e902ac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1f7e902ac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91f7e902ac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91f7e902ac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91f7e902ac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91f7e902ac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91f7e902ac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91f7e902ac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91f7e902ac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91f7e902ac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91f7e902ac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1f7e902ac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91f7e902ac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91f7e902ac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91f7e902ac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1f7e902a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1f7e902a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91f7e902ac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91f7e902ac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91f7e902ac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91f7e902ac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91f7e902ac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91f7e902ac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91f7e902ac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91f7e902ac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91f7e902ac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91f7e902ac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91f7e902ac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91f7e902ac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91f7e902ac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91f7e902ac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91f7e902ac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91f7e902ac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1f7e902ac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1f7e902ac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91f7e902ac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91f7e902ac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1f7e902a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1f7e902a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91f7e902ac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91f7e902ac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91f7e902ac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91f7e902ac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91f7e902ac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91f7e902ac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91f7e902ac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91f7e902ac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91f7e902ac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91f7e902ac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91f7e902ac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91f7e902ac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91f7e902ac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91f7e902ac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91f7e902ac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91f7e902ac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91f7e902ac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91f7e902ac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91f7e902ac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91f7e902ac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1f7e902a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1f7e902a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91f7e902ac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91f7e902ac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91f7e902ac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91f7e902ac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91f7e902ac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91f7e902ac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91f7e902ac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91f7e902ac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91f7e902ac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91f7e902ac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91f7e902ac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91f7e902ac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91f7e902ac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91f7e902ac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91f7e902ac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91f7e902ac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91f7e902ac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91f7e902ac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91f7e902ac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91f7e902ac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8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8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9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8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9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9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0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93.png"/><Relationship Id="rId4" Type="http://schemas.openxmlformats.org/officeDocument/2006/relationships/image" Target="../media/image10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0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0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1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0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0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1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1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1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1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1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1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3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2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2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2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1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2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4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2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3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2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2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3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2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3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4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3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4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4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3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4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hyperlink" Target="https://www.linode.com/docs/guides/how-to-use-docker-compose/"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5.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www.facebook.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localhost:8080"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90.png"/><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9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9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819150" y="1597325"/>
            <a:ext cx="7505700" cy="14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900"/>
              <a:t>Install Docker on Linux Machine</a:t>
            </a:r>
            <a:endParaRPr b="1"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90" name="Google Shape;190;p2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91" name="Google Shape;191;p2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1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06" name="Google Shape;806;p11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07" name="Google Shape;807;p11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13" name="Google Shape;813;p11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14" name="Google Shape;814;p11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20" name="Google Shape;820;p11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21" name="Google Shape;821;p11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27" name="Google Shape;827;p11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28" name="Google Shape;828;p11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34" name="Google Shape;834;p11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35" name="Google Shape;835;p11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1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41" name="Google Shape;841;p11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42" name="Google Shape;842;p11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48" name="Google Shape;848;p11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49" name="Google Shape;849;p11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1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55" name="Google Shape;855;p11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56" name="Google Shape;856;p11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62" name="Google Shape;862;p12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63" name="Google Shape;863;p120"/>
          <p:cNvPicPr preferRelativeResize="0"/>
          <p:nvPr/>
        </p:nvPicPr>
        <p:blipFill>
          <a:blip r:embed="rId3">
            <a:alphaModFix/>
          </a:blip>
          <a:stretch>
            <a:fillRect/>
          </a:stretch>
        </p:blipFill>
        <p:spPr>
          <a:xfrm>
            <a:off x="302550" y="229950"/>
            <a:ext cx="8568474" cy="4598900"/>
          </a:xfrm>
          <a:prstGeom prst="rect">
            <a:avLst/>
          </a:prstGeom>
          <a:noFill/>
          <a:ln>
            <a:noFill/>
          </a:ln>
        </p:spPr>
      </p:pic>
      <p:pic>
        <p:nvPicPr>
          <p:cNvPr id="864" name="Google Shape;864;p120"/>
          <p:cNvPicPr preferRelativeResize="0"/>
          <p:nvPr/>
        </p:nvPicPr>
        <p:blipFill>
          <a:blip r:embed="rId4">
            <a:alphaModFix/>
          </a:blip>
          <a:stretch>
            <a:fillRect/>
          </a:stretch>
        </p:blipFill>
        <p:spPr>
          <a:xfrm>
            <a:off x="152400" y="174900"/>
            <a:ext cx="8803350" cy="47991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2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70" name="Google Shape;870;p12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71" name="Google Shape;871;p12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97" name="Google Shape;197;p2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98" name="Google Shape;198;p2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2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77" name="Google Shape;877;p12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78" name="Google Shape;878;p12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84" name="Google Shape;884;p12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85" name="Google Shape;885;p12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91" name="Google Shape;891;p12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92" name="Google Shape;892;p12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2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898" name="Google Shape;898;p12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99" name="Google Shape;899;p12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2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05" name="Google Shape;905;p12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06" name="Google Shape;906;p126"/>
          <p:cNvPicPr preferRelativeResize="0"/>
          <p:nvPr/>
        </p:nvPicPr>
        <p:blipFill>
          <a:blip r:embed="rId3">
            <a:alphaModFix/>
          </a:blip>
          <a:stretch>
            <a:fillRect/>
          </a:stretch>
        </p:blipFill>
        <p:spPr>
          <a:xfrm>
            <a:off x="205750" y="629325"/>
            <a:ext cx="8713676" cy="36613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12" name="Google Shape;912;p12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13" name="Google Shape;913;p127"/>
          <p:cNvPicPr preferRelativeResize="0"/>
          <p:nvPr/>
        </p:nvPicPr>
        <p:blipFill>
          <a:blip r:embed="rId3">
            <a:alphaModFix/>
          </a:blip>
          <a:stretch>
            <a:fillRect/>
          </a:stretch>
        </p:blipFill>
        <p:spPr>
          <a:xfrm>
            <a:off x="338875" y="217850"/>
            <a:ext cx="8580551" cy="42209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2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19" name="Google Shape;919;p12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20" name="Google Shape;920;p12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2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26" name="Google Shape;926;p12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27" name="Google Shape;927;p12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3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33" name="Google Shape;933;p13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34" name="Google Shape;934;p13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3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40" name="Google Shape;940;p13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41" name="Google Shape;941;p131"/>
          <p:cNvPicPr preferRelativeResize="0"/>
          <p:nvPr/>
        </p:nvPicPr>
        <p:blipFill>
          <a:blip r:embed="rId3">
            <a:alphaModFix/>
          </a:blip>
          <a:stretch>
            <a:fillRect/>
          </a:stretch>
        </p:blipFill>
        <p:spPr>
          <a:xfrm>
            <a:off x="254150" y="423575"/>
            <a:ext cx="8665276" cy="4015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04" name="Google Shape;204;p2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05" name="Google Shape;205;p2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3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t>m</a:t>
            </a:r>
            <a:r>
              <a:rPr b="1" lang="en" sz="3100"/>
              <a:t>y-script.py file</a:t>
            </a:r>
            <a:endParaRPr b="1" sz="3100"/>
          </a:p>
        </p:txBody>
      </p:sp>
      <p:pic>
        <p:nvPicPr>
          <p:cNvPr id="947" name="Google Shape;947;p132"/>
          <p:cNvPicPr preferRelativeResize="0"/>
          <p:nvPr/>
        </p:nvPicPr>
        <p:blipFill>
          <a:blip r:embed="rId3">
            <a:alphaModFix/>
          </a:blip>
          <a:stretch>
            <a:fillRect/>
          </a:stretch>
        </p:blipFill>
        <p:spPr>
          <a:xfrm>
            <a:off x="943975" y="1671325"/>
            <a:ext cx="7055674" cy="23224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33"/>
          <p:cNvSpPr txBox="1"/>
          <p:nvPr>
            <p:ph idx="1" type="body"/>
          </p:nvPr>
        </p:nvSpPr>
        <p:spPr>
          <a:xfrm>
            <a:off x="819150" y="326775"/>
            <a:ext cx="7315200" cy="4514100"/>
          </a:xfrm>
          <a:prstGeom prst="rect">
            <a:avLst/>
          </a:prstGeom>
        </p:spPr>
        <p:txBody>
          <a:bodyPr anchorCtr="0" anchor="t" bIns="91425" lIns="91425" spcFirstLastPara="1" rIns="91425" wrap="square" tIns="91425">
            <a:noAutofit/>
          </a:bodyPr>
          <a:lstStyle/>
          <a:p>
            <a:pPr indent="0" lvl="0" marL="57150" rtl="0" algn="l">
              <a:spcBef>
                <a:spcPts val="0"/>
              </a:spcBef>
              <a:spcAft>
                <a:spcPts val="0"/>
              </a:spcAft>
              <a:buNone/>
            </a:pPr>
            <a:r>
              <a:rPr lang="en" sz="1500"/>
              <a:t># To push the image into dockerub then we need to start the image build using the dockerhub acount name as below</a:t>
            </a:r>
            <a:endParaRPr sz="1500"/>
          </a:p>
          <a:p>
            <a:pPr indent="0" lvl="0" marL="57150" rtl="0" algn="l">
              <a:spcBef>
                <a:spcPts val="1600"/>
              </a:spcBef>
              <a:spcAft>
                <a:spcPts val="0"/>
              </a:spcAft>
              <a:buNone/>
            </a:pPr>
            <a:r>
              <a:rPr b="1" i="1" lang="en" sz="1500">
                <a:solidFill>
                  <a:srgbClr val="0000FF"/>
                </a:solidFill>
              </a:rPr>
              <a:t>$docker image build -t vijay2533/python_custom:0.0.1 /root/</a:t>
            </a:r>
            <a:endParaRPr b="1" i="1" sz="1500">
              <a:solidFill>
                <a:srgbClr val="0000FF"/>
              </a:solidFill>
            </a:endParaRPr>
          </a:p>
          <a:p>
            <a:pPr indent="0" lvl="0" marL="57150" rtl="0" algn="l">
              <a:spcBef>
                <a:spcPts val="1600"/>
              </a:spcBef>
              <a:spcAft>
                <a:spcPts val="0"/>
              </a:spcAft>
              <a:buNone/>
            </a:pPr>
            <a:r>
              <a:rPr lang="en" sz="1500"/>
              <a:t># Now, to push the image to the dockerhub then we have to login to dockerhub using the command </a:t>
            </a:r>
            <a:r>
              <a:rPr b="1" i="1" lang="en" sz="1500">
                <a:solidFill>
                  <a:srgbClr val="0000FF"/>
                </a:solidFill>
              </a:rPr>
              <a:t>$docker login</a:t>
            </a:r>
            <a:r>
              <a:rPr lang="en" sz="1500"/>
              <a:t> and then enter the details of the account</a:t>
            </a:r>
            <a:endParaRPr sz="1500"/>
          </a:p>
          <a:p>
            <a:pPr indent="0" lvl="0" marL="57150" rtl="0" algn="l">
              <a:spcBef>
                <a:spcPts val="1600"/>
              </a:spcBef>
              <a:spcAft>
                <a:spcPts val="0"/>
              </a:spcAft>
              <a:buNone/>
            </a:pPr>
            <a:r>
              <a:rPr lang="en" sz="1500"/>
              <a:t># Command to push the images into dockerhub is</a:t>
            </a:r>
            <a:r>
              <a:rPr b="1" lang="en" sz="1500"/>
              <a:t> </a:t>
            </a:r>
            <a:r>
              <a:rPr b="1" i="1" lang="en" sz="1500">
                <a:solidFill>
                  <a:srgbClr val="0000FF"/>
                </a:solidFill>
              </a:rPr>
              <a:t>$docker push vijay2533/python_custom:0.0.1</a:t>
            </a:r>
            <a:endParaRPr b="1" i="1" sz="1500">
              <a:solidFill>
                <a:srgbClr val="0000FF"/>
              </a:solidFill>
            </a:endParaRPr>
          </a:p>
          <a:p>
            <a:pPr indent="0" lvl="0" marL="57150" marR="0" rtl="0" algn="l">
              <a:lnSpc>
                <a:spcPct val="115000"/>
              </a:lnSpc>
              <a:spcBef>
                <a:spcPts val="1600"/>
              </a:spcBef>
              <a:spcAft>
                <a:spcPts val="0"/>
              </a:spcAft>
              <a:buNone/>
            </a:pPr>
            <a:r>
              <a:rPr lang="en" sz="1500"/>
              <a:t># Image will be available in the local then can be remove the image using the command </a:t>
            </a:r>
            <a:r>
              <a:rPr b="1" i="1" lang="en" sz="1500">
                <a:solidFill>
                  <a:srgbClr val="0000FF"/>
                </a:solidFill>
              </a:rPr>
              <a:t>$docker image rm </a:t>
            </a:r>
            <a:r>
              <a:rPr b="1" i="1" lang="en" sz="1500">
                <a:solidFill>
                  <a:srgbClr val="0000FF"/>
                </a:solidFill>
              </a:rPr>
              <a:t>vijay2533/python_custom:0.0.1</a:t>
            </a:r>
            <a:endParaRPr b="1" i="1" sz="1500">
              <a:solidFill>
                <a:srgbClr val="0000FF"/>
              </a:solidFill>
            </a:endParaRPr>
          </a:p>
          <a:p>
            <a:pPr indent="0" lvl="0" marL="57150" marR="0" rtl="0" algn="l">
              <a:lnSpc>
                <a:spcPct val="115000"/>
              </a:lnSpc>
              <a:spcBef>
                <a:spcPts val="1600"/>
              </a:spcBef>
              <a:spcAft>
                <a:spcPts val="0"/>
              </a:spcAft>
              <a:buNone/>
            </a:pPr>
            <a:r>
              <a:rPr lang="en" sz="1500">
                <a:solidFill>
                  <a:srgbClr val="000000"/>
                </a:solidFill>
              </a:rPr>
              <a:t># Image is not available in the local which is in dockerhub now, which means publicly anyone access our image like below</a:t>
            </a:r>
            <a:endParaRPr sz="1500">
              <a:solidFill>
                <a:srgbClr val="000000"/>
              </a:solidFill>
            </a:endParaRPr>
          </a:p>
          <a:p>
            <a:pPr indent="0" lvl="0" marL="57150" marR="0" rtl="0" algn="l">
              <a:lnSpc>
                <a:spcPct val="115000"/>
              </a:lnSpc>
              <a:spcBef>
                <a:spcPts val="1600"/>
              </a:spcBef>
              <a:spcAft>
                <a:spcPts val="0"/>
              </a:spcAft>
              <a:buNone/>
            </a:pPr>
            <a:r>
              <a:rPr b="1" i="1" lang="en" sz="1500">
                <a:solidFill>
                  <a:srgbClr val="0000FF"/>
                </a:solidFill>
              </a:rPr>
              <a:t>$docker container run vijay2533/python_custom:0.0.1</a:t>
            </a:r>
            <a:endParaRPr b="1" i="1" sz="1500">
              <a:solidFill>
                <a:srgbClr val="0000FF"/>
              </a:solidFill>
            </a:endParaRPr>
          </a:p>
          <a:p>
            <a:pPr indent="0" lvl="0" marL="57150" marR="0" rtl="0" algn="l">
              <a:lnSpc>
                <a:spcPct val="115000"/>
              </a:lnSpc>
              <a:spcBef>
                <a:spcPts val="1600"/>
              </a:spcBef>
              <a:spcAft>
                <a:spcPts val="1600"/>
              </a:spcAft>
              <a:buNone/>
            </a:pPr>
            <a:r>
              <a:t/>
            </a:r>
            <a:endParaRPr sz="1500">
              <a:solidFill>
                <a:srgbClr val="000000"/>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58" name="Google Shape;958;p13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59" name="Google Shape;959;p13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3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65" name="Google Shape;965;p13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66" name="Google Shape;966;p13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3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72" name="Google Shape;972;p13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73" name="Google Shape;973;p13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3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79" name="Google Shape;979;p13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80" name="Google Shape;980;p13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3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86" name="Google Shape;986;p13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87" name="Google Shape;987;p13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3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993" name="Google Shape;993;p13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994" name="Google Shape;994;p13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4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00" name="Google Shape;1000;p14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01" name="Google Shape;1001;p140"/>
          <p:cNvPicPr preferRelativeResize="0"/>
          <p:nvPr/>
        </p:nvPicPr>
        <p:blipFill>
          <a:blip r:embed="rId3">
            <a:alphaModFix/>
          </a:blip>
          <a:stretch>
            <a:fillRect/>
          </a:stretch>
        </p:blipFill>
        <p:spPr>
          <a:xfrm>
            <a:off x="426088" y="180975"/>
            <a:ext cx="7991475" cy="47815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4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07" name="Google Shape;1007;p14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08" name="Google Shape;1008;p141"/>
          <p:cNvPicPr preferRelativeResize="0"/>
          <p:nvPr/>
        </p:nvPicPr>
        <p:blipFill>
          <a:blip r:embed="rId3">
            <a:alphaModFix/>
          </a:blip>
          <a:stretch>
            <a:fillRect/>
          </a:stretch>
        </p:blipFill>
        <p:spPr>
          <a:xfrm>
            <a:off x="569375" y="266250"/>
            <a:ext cx="8005224" cy="467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11" name="Google Shape;211;p2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12" name="Google Shape;212;p2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4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14" name="Google Shape;1014;p14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15" name="Google Shape;1015;p142"/>
          <p:cNvPicPr preferRelativeResize="0"/>
          <p:nvPr/>
        </p:nvPicPr>
        <p:blipFill>
          <a:blip r:embed="rId3">
            <a:alphaModFix/>
          </a:blip>
          <a:stretch>
            <a:fillRect/>
          </a:stretch>
        </p:blipFill>
        <p:spPr>
          <a:xfrm>
            <a:off x="557213" y="190500"/>
            <a:ext cx="8029575" cy="47625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4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21" name="Google Shape;1021;p14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22" name="Google Shape;1022;p143"/>
          <p:cNvPicPr preferRelativeResize="0"/>
          <p:nvPr/>
        </p:nvPicPr>
        <p:blipFill>
          <a:blip r:embed="rId3">
            <a:alphaModFix/>
          </a:blip>
          <a:stretch>
            <a:fillRect/>
          </a:stretch>
        </p:blipFill>
        <p:spPr>
          <a:xfrm>
            <a:off x="614363" y="242888"/>
            <a:ext cx="7915275" cy="46577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4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28" name="Google Shape;1028;p14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29" name="Google Shape;1029;p144"/>
          <p:cNvPicPr preferRelativeResize="0"/>
          <p:nvPr/>
        </p:nvPicPr>
        <p:blipFill>
          <a:blip r:embed="rId3">
            <a:alphaModFix/>
          </a:blip>
          <a:stretch>
            <a:fillRect/>
          </a:stretch>
        </p:blipFill>
        <p:spPr>
          <a:xfrm>
            <a:off x="547688" y="385763"/>
            <a:ext cx="8048625" cy="43719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35" name="Google Shape;1035;p14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36" name="Google Shape;1036;p145"/>
          <p:cNvPicPr preferRelativeResize="0"/>
          <p:nvPr/>
        </p:nvPicPr>
        <p:blipFill>
          <a:blip r:embed="rId3">
            <a:alphaModFix/>
          </a:blip>
          <a:stretch>
            <a:fillRect/>
          </a:stretch>
        </p:blipFill>
        <p:spPr>
          <a:xfrm>
            <a:off x="566738" y="614363"/>
            <a:ext cx="8010525" cy="39147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4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42" name="Google Shape;1042;p14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43" name="Google Shape;1043;p146"/>
          <p:cNvPicPr preferRelativeResize="0"/>
          <p:nvPr/>
        </p:nvPicPr>
        <p:blipFill>
          <a:blip r:embed="rId3">
            <a:alphaModFix/>
          </a:blip>
          <a:stretch>
            <a:fillRect/>
          </a:stretch>
        </p:blipFill>
        <p:spPr>
          <a:xfrm>
            <a:off x="557213" y="804863"/>
            <a:ext cx="8029575" cy="35337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47"/>
          <p:cNvSpPr txBox="1"/>
          <p:nvPr>
            <p:ph idx="1" type="body"/>
          </p:nvPr>
        </p:nvSpPr>
        <p:spPr>
          <a:xfrm>
            <a:off x="819150" y="496200"/>
            <a:ext cx="7315200" cy="3942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In the above slide, $pwd and /apps paths are mounted which means $pwd is the path of the container and /apps path of the host machine(non docker file system). It will be useful for the developer to change in the config, that can be place into the /apps path which will be automatically reflect into the $pwd path of docker container. </a:t>
            </a:r>
            <a:endParaRPr sz="1700"/>
          </a:p>
          <a:p>
            <a:pPr indent="-336550" lvl="0" marL="457200" rtl="0" algn="l">
              <a:spcBef>
                <a:spcPts val="0"/>
              </a:spcBef>
              <a:spcAft>
                <a:spcPts val="0"/>
              </a:spcAft>
              <a:buSzPts val="1700"/>
              <a:buChar char="●"/>
            </a:pPr>
            <a:r>
              <a:rPr lang="en" sz="1700"/>
              <a:t>This is how, configs can be reflect into the running container</a:t>
            </a:r>
            <a:endParaRPr sz="1700"/>
          </a:p>
          <a:p>
            <a:pPr indent="-336550" lvl="0" marL="457200" rtl="0" algn="l">
              <a:spcBef>
                <a:spcPts val="0"/>
              </a:spcBef>
              <a:spcAft>
                <a:spcPts val="0"/>
              </a:spcAft>
              <a:buSzPts val="1700"/>
              <a:buChar char="●"/>
            </a:pPr>
            <a:r>
              <a:rPr i="1" lang="en" sz="1700">
                <a:solidFill>
                  <a:srgbClr val="0000FF"/>
                </a:solidFill>
              </a:rPr>
              <a:t>$docker volume inspect &lt;imageName&gt;</a:t>
            </a:r>
            <a:r>
              <a:rPr lang="en" sz="1700"/>
              <a:t> which shows the mounted points of the image</a:t>
            </a:r>
            <a:endParaRPr sz="17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4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54" name="Google Shape;1054;p14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55" name="Google Shape;1055;p148"/>
          <p:cNvPicPr preferRelativeResize="0"/>
          <p:nvPr/>
        </p:nvPicPr>
        <p:blipFill>
          <a:blip r:embed="rId3">
            <a:alphaModFix/>
          </a:blip>
          <a:stretch>
            <a:fillRect/>
          </a:stretch>
        </p:blipFill>
        <p:spPr>
          <a:xfrm>
            <a:off x="741400" y="686825"/>
            <a:ext cx="7772400" cy="39052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4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61" name="Google Shape;1061;p14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62" name="Google Shape;1062;p149"/>
          <p:cNvPicPr preferRelativeResize="0"/>
          <p:nvPr/>
        </p:nvPicPr>
        <p:blipFill>
          <a:blip r:embed="rId3">
            <a:alphaModFix/>
          </a:blip>
          <a:stretch>
            <a:fillRect/>
          </a:stretch>
        </p:blipFill>
        <p:spPr>
          <a:xfrm>
            <a:off x="561975" y="314650"/>
            <a:ext cx="8020050" cy="461100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5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68" name="Google Shape;1068;p15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69" name="Google Shape;1069;p15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5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75" name="Google Shape;1075;p15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76" name="Google Shape;1076;p15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18" name="Google Shape;218;p2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19" name="Google Shape;219;p2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5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82" name="Google Shape;1082;p15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83" name="Google Shape;1083;p15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5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89" name="Google Shape;1089;p15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90" name="Google Shape;1090;p15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5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096" name="Google Shape;1096;p15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097" name="Google Shape;1097;p15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5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103" name="Google Shape;1103;p15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104" name="Google Shape;1104;p15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5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110" name="Google Shape;1110;p15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111" name="Google Shape;1111;p15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5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117" name="Google Shape;1117;p15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118" name="Google Shape;1118;p15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5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124" name="Google Shape;1124;p15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125" name="Google Shape;1125;p15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59"/>
          <p:cNvSpPr txBox="1"/>
          <p:nvPr>
            <p:ph type="title"/>
          </p:nvPr>
        </p:nvSpPr>
        <p:spPr>
          <a:xfrm>
            <a:off x="723900" y="217850"/>
            <a:ext cx="7505700" cy="5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t>Docker-compose.yml file</a:t>
            </a:r>
            <a:endParaRPr b="1" sz="3100"/>
          </a:p>
        </p:txBody>
      </p:sp>
      <p:sp>
        <p:nvSpPr>
          <p:cNvPr id="1131" name="Google Shape;1131;p159"/>
          <p:cNvSpPr txBox="1"/>
          <p:nvPr>
            <p:ph idx="1" type="body"/>
          </p:nvPr>
        </p:nvSpPr>
        <p:spPr>
          <a:xfrm>
            <a:off x="819150" y="1016600"/>
            <a:ext cx="7315200" cy="3836400"/>
          </a:xfrm>
          <a:prstGeom prst="rect">
            <a:avLst/>
          </a:prstGeom>
        </p:spPr>
        <p:txBody>
          <a:bodyPr anchorCtr="0" anchor="t" bIns="91425" lIns="91425" spcFirstLastPara="1" rIns="91425" wrap="square" tIns="91425">
            <a:noAutofit/>
          </a:bodyPr>
          <a:lstStyle/>
          <a:p>
            <a:pPr indent="0" lvl="0" marL="914400" rtl="0" algn="l">
              <a:lnSpc>
                <a:spcPct val="6000"/>
              </a:lnSpc>
              <a:spcBef>
                <a:spcPts val="0"/>
              </a:spcBef>
              <a:spcAft>
                <a:spcPts val="1600"/>
              </a:spcAft>
              <a:buNone/>
            </a:pPr>
            <a:r>
              <a:t/>
            </a:r>
            <a:endParaRPr sz="1100"/>
          </a:p>
        </p:txBody>
      </p:sp>
      <p:pic>
        <p:nvPicPr>
          <p:cNvPr id="1132" name="Google Shape;1132;p159"/>
          <p:cNvPicPr preferRelativeResize="0"/>
          <p:nvPr/>
        </p:nvPicPr>
        <p:blipFill>
          <a:blip r:embed="rId3">
            <a:alphaModFix/>
          </a:blip>
          <a:stretch>
            <a:fillRect/>
          </a:stretch>
        </p:blipFill>
        <p:spPr>
          <a:xfrm>
            <a:off x="193650" y="750350"/>
            <a:ext cx="8750000" cy="43931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6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138" name="Google Shape;1138;p16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139" name="Google Shape;1139;p16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6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145" name="Google Shape;1145;p16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146" name="Google Shape;1146;p161"/>
          <p:cNvPicPr preferRelativeResize="0"/>
          <p:nvPr/>
        </p:nvPicPr>
        <p:blipFill>
          <a:blip r:embed="rId3">
            <a:alphaModFix/>
          </a:blip>
          <a:stretch>
            <a:fillRect/>
          </a:stretch>
        </p:blipFill>
        <p:spPr>
          <a:xfrm>
            <a:off x="819150" y="160575"/>
            <a:ext cx="7688799" cy="4362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25" name="Google Shape;225;p2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26" name="Google Shape;226;p2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6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152" name="Google Shape;1152;p16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153" name="Google Shape;1153;p162"/>
          <p:cNvPicPr preferRelativeResize="0"/>
          <p:nvPr/>
        </p:nvPicPr>
        <p:blipFill>
          <a:blip r:embed="rId3">
            <a:alphaModFix/>
          </a:blip>
          <a:stretch>
            <a:fillRect/>
          </a:stretch>
        </p:blipFill>
        <p:spPr>
          <a:xfrm>
            <a:off x="302550" y="0"/>
            <a:ext cx="8338526" cy="51435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6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159" name="Google Shape;1159;p16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160" name="Google Shape;1160;p163"/>
          <p:cNvPicPr preferRelativeResize="0"/>
          <p:nvPr/>
        </p:nvPicPr>
        <p:blipFill>
          <a:blip r:embed="rId3">
            <a:alphaModFix/>
          </a:blip>
          <a:stretch>
            <a:fillRect/>
          </a:stretch>
        </p:blipFill>
        <p:spPr>
          <a:xfrm>
            <a:off x="459900" y="217850"/>
            <a:ext cx="8132776" cy="47078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6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t>Link for docker-compose command :</a:t>
            </a:r>
            <a:endParaRPr b="1" sz="3100"/>
          </a:p>
        </p:txBody>
      </p:sp>
      <p:sp>
        <p:nvSpPr>
          <p:cNvPr id="1166" name="Google Shape;1166;p16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rPr lang="en" sz="2600" u="sng">
                <a:solidFill>
                  <a:schemeClr val="hlink"/>
                </a:solidFill>
                <a:hlinkClick r:id="rId3"/>
              </a:rPr>
              <a:t>https://www.linode.com/docs/guides/how-to-use-docker-compose/</a:t>
            </a:r>
            <a:endParaRPr sz="2600"/>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6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172" name="Google Shape;1172;p16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6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178" name="Google Shape;1178;p16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6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184" name="Google Shape;1184;p16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32" name="Google Shape;232;p2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33" name="Google Shape;233;p2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39" name="Google Shape;239;p2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40" name="Google Shape;240;p2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819150" y="315675"/>
            <a:ext cx="7505700" cy="4485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800"/>
              </a:spcAft>
              <a:buNone/>
            </a:pPr>
            <a:r>
              <a:rPr b="1" lang="en" sz="1800">
                <a:solidFill>
                  <a:srgbClr val="980000"/>
                </a:solidFill>
                <a:highlight>
                  <a:srgbClr val="FFFFFF"/>
                </a:highlight>
                <a:latin typeface="Roboto"/>
                <a:ea typeface="Roboto"/>
                <a:cs typeface="Roboto"/>
                <a:sym typeface="Roboto"/>
              </a:rPr>
              <a:t>Project Jenkins File Content:</a:t>
            </a:r>
            <a:endParaRPr b="1" sz="3100">
              <a:solidFill>
                <a:srgbClr val="980000"/>
              </a:solidFill>
            </a:endParaRPr>
          </a:p>
        </p:txBody>
      </p:sp>
      <p:sp>
        <p:nvSpPr>
          <p:cNvPr id="246" name="Google Shape;246;p30"/>
          <p:cNvSpPr txBox="1"/>
          <p:nvPr>
            <p:ph idx="1" type="body"/>
          </p:nvPr>
        </p:nvSpPr>
        <p:spPr>
          <a:xfrm>
            <a:off x="819150" y="764175"/>
            <a:ext cx="7315200" cy="4054500"/>
          </a:xfrm>
          <a:prstGeom prst="rect">
            <a:avLst/>
          </a:prstGeom>
        </p:spPr>
        <p:txBody>
          <a:bodyPr anchorCtr="0" anchor="t" bIns="91425" lIns="91425" spcFirstLastPara="1" rIns="91425" wrap="square" tIns="91425">
            <a:noAutofit/>
          </a:bodyPr>
          <a:lstStyle/>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pipeline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agent any</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stages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stage(</a:t>
            </a:r>
            <a:r>
              <a:rPr lang="en" sz="1000">
                <a:solidFill>
                  <a:srgbClr val="46C28E"/>
                </a:solidFill>
                <a:highlight>
                  <a:srgbClr val="FFFFFF"/>
                </a:highlight>
                <a:latin typeface="Courier New"/>
                <a:ea typeface="Courier New"/>
                <a:cs typeface="Courier New"/>
                <a:sym typeface="Courier New"/>
              </a:rPr>
              <a:t>'Build Application'</a:t>
            </a:r>
            <a:r>
              <a:rPr lang="en" sz="1000">
                <a:solidFill>
                  <a:srgbClr val="29303B"/>
                </a:solidFill>
                <a:highlight>
                  <a:srgbClr val="FFFFFF"/>
                </a:highlight>
                <a:latin typeface="Courier New"/>
                <a:ea typeface="Courier New"/>
                <a:cs typeface="Courier New"/>
                <a:sym typeface="Courier New"/>
              </a:rPr>
              <a:t>)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steps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sh </a:t>
            </a:r>
            <a:r>
              <a:rPr lang="en" sz="1000">
                <a:solidFill>
                  <a:srgbClr val="46C28E"/>
                </a:solidFill>
                <a:highlight>
                  <a:srgbClr val="FFFFFF"/>
                </a:highlight>
                <a:latin typeface="Courier New"/>
                <a:ea typeface="Courier New"/>
                <a:cs typeface="Courier New"/>
                <a:sym typeface="Courier New"/>
              </a:rPr>
              <a:t>'mvn -f pom.xml clean package'</a:t>
            </a:r>
            <a:endParaRPr sz="1000">
              <a:solidFill>
                <a:srgbClr val="46C28E"/>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post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success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echo </a:t>
            </a:r>
            <a:r>
              <a:rPr lang="en" sz="1000">
                <a:solidFill>
                  <a:srgbClr val="46C28E"/>
                </a:solidFill>
                <a:highlight>
                  <a:srgbClr val="FFFFFF"/>
                </a:highlight>
                <a:latin typeface="Courier New"/>
                <a:ea typeface="Courier New"/>
                <a:cs typeface="Courier New"/>
                <a:sym typeface="Courier New"/>
              </a:rPr>
              <a:t>"Now Archiving the Artifacts...."</a:t>
            </a:r>
            <a:endParaRPr sz="1000">
              <a:solidFill>
                <a:srgbClr val="46C28E"/>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archiveArtifacts artifacts: </a:t>
            </a:r>
            <a:r>
              <a:rPr lang="en" sz="1000">
                <a:solidFill>
                  <a:srgbClr val="46C28E"/>
                </a:solidFill>
                <a:highlight>
                  <a:srgbClr val="FFFFFF"/>
                </a:highlight>
                <a:latin typeface="Courier New"/>
                <a:ea typeface="Courier New"/>
                <a:cs typeface="Courier New"/>
                <a:sym typeface="Courier New"/>
              </a:rPr>
              <a:t>'**/*.war'</a:t>
            </a:r>
            <a:endParaRPr sz="1000">
              <a:solidFill>
                <a:srgbClr val="46C28E"/>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Stage(</a:t>
            </a:r>
            <a:r>
              <a:rPr lang="en" sz="1000">
                <a:solidFill>
                  <a:srgbClr val="46C28E"/>
                </a:solidFill>
                <a:highlight>
                  <a:srgbClr val="FFFFFF"/>
                </a:highlight>
                <a:latin typeface="Courier New"/>
                <a:ea typeface="Courier New"/>
                <a:cs typeface="Courier New"/>
                <a:sym typeface="Courier New"/>
              </a:rPr>
              <a:t>'Create Tomcat Docker Image'</a:t>
            </a:r>
            <a:r>
              <a:rPr lang="en" sz="1000">
                <a:solidFill>
                  <a:srgbClr val="29303B"/>
                </a:solidFill>
                <a:highlight>
                  <a:srgbClr val="FFFFFF"/>
                </a:highlight>
                <a:latin typeface="Courier New"/>
                <a:ea typeface="Courier New"/>
                <a:cs typeface="Courier New"/>
                <a:sym typeface="Courier New"/>
              </a:rPr>
              <a:t>){</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steps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sh </a:t>
            </a:r>
            <a:r>
              <a:rPr lang="en" sz="1000">
                <a:solidFill>
                  <a:srgbClr val="46C28E"/>
                </a:solidFill>
                <a:highlight>
                  <a:srgbClr val="FFFFFF"/>
                </a:highlight>
                <a:latin typeface="Courier New"/>
                <a:ea typeface="Courier New"/>
                <a:cs typeface="Courier New"/>
                <a:sym typeface="Courier New"/>
              </a:rPr>
              <a:t>"docker build . -t tomcatsamplewebapp:${env.BUILD_ID}"</a:t>
            </a:r>
            <a:endParaRPr sz="1000">
              <a:solidFill>
                <a:srgbClr val="46C28E"/>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   }</a:t>
            </a:r>
            <a:endParaRPr sz="1000">
              <a:solidFill>
                <a:srgbClr val="29303B"/>
              </a:solidFill>
              <a:highlight>
                <a:srgbClr val="FFFFFF"/>
              </a:highlight>
              <a:latin typeface="Courier New"/>
              <a:ea typeface="Courier New"/>
              <a:cs typeface="Courier New"/>
              <a:sym typeface="Courier New"/>
            </a:endParaRPr>
          </a:p>
          <a:p>
            <a:pPr indent="-228600" lvl="0" marL="482600" marR="25400" rtl="0" algn="l">
              <a:spcBef>
                <a:spcPts val="0"/>
              </a:spcBef>
              <a:spcAft>
                <a:spcPts val="0"/>
              </a:spcAft>
              <a:buClr>
                <a:srgbClr val="505763"/>
              </a:buClr>
              <a:buSzPts val="1000"/>
              <a:buFont typeface="Courier New"/>
              <a:buNone/>
            </a:pPr>
            <a:r>
              <a:rPr lang="en" sz="1000">
                <a:solidFill>
                  <a:srgbClr val="29303B"/>
                </a:solidFill>
                <a:highlight>
                  <a:srgbClr val="FFFFFF"/>
                </a:highlight>
                <a:latin typeface="Courier New"/>
                <a:ea typeface="Courier New"/>
                <a:cs typeface="Courier New"/>
                <a:sym typeface="Courier New"/>
              </a:rPr>
              <a:t>}</a:t>
            </a:r>
            <a:endParaRPr sz="1000">
              <a:solidFill>
                <a:srgbClr val="29303B"/>
              </a:solidFill>
              <a:highlight>
                <a:srgbClr val="FFFFFF"/>
              </a:highlight>
              <a:latin typeface="Courier New"/>
              <a:ea typeface="Courier New"/>
              <a:cs typeface="Courier New"/>
              <a:sym typeface="Courier New"/>
            </a:endParaRPr>
          </a:p>
          <a:p>
            <a:pPr indent="0" lvl="0" marL="914400" rtl="0" algn="l">
              <a:spcBef>
                <a:spcPts val="800"/>
              </a:spcBef>
              <a:spcAft>
                <a:spcPts val="1600"/>
              </a:spcAft>
              <a:buNone/>
            </a:pPr>
            <a:r>
              <a:t/>
            </a:r>
            <a:endParaRPr sz="2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819150" y="377300"/>
            <a:ext cx="7505700" cy="6825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None/>
            </a:pPr>
            <a:r>
              <a:rPr b="1" lang="en" sz="2300">
                <a:solidFill>
                  <a:srgbClr val="980000"/>
                </a:solidFill>
                <a:highlight>
                  <a:srgbClr val="FFFFFF"/>
                </a:highlight>
                <a:latin typeface="Roboto"/>
                <a:ea typeface="Roboto"/>
                <a:cs typeface="Roboto"/>
                <a:sym typeface="Roboto"/>
              </a:rPr>
              <a:t>Project's Dockerfile Content :</a:t>
            </a:r>
            <a:endParaRPr b="1" sz="2300">
              <a:solidFill>
                <a:srgbClr val="980000"/>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b="1" sz="3600">
              <a:solidFill>
                <a:srgbClr val="980000"/>
              </a:solidFill>
            </a:endParaRPr>
          </a:p>
        </p:txBody>
      </p:sp>
      <p:sp>
        <p:nvSpPr>
          <p:cNvPr id="252" name="Google Shape;252;p3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rgbClr val="000000"/>
              </a:buClr>
              <a:buSzPts val="1600"/>
              <a:buFont typeface="Courier New"/>
              <a:buNone/>
            </a:pPr>
            <a:r>
              <a:rPr lang="en" sz="1600">
                <a:solidFill>
                  <a:srgbClr val="0000FF"/>
                </a:solidFill>
                <a:highlight>
                  <a:srgbClr val="FFFFFF"/>
                </a:highlight>
                <a:latin typeface="Courier New"/>
                <a:ea typeface="Courier New"/>
                <a:cs typeface="Courier New"/>
                <a:sym typeface="Courier New"/>
              </a:rPr>
              <a:t>FROM </a:t>
            </a:r>
            <a:r>
              <a:rPr lang="en" sz="1600">
                <a:solidFill>
                  <a:srgbClr val="000000"/>
                </a:solidFill>
                <a:highlight>
                  <a:srgbClr val="FFFFFF"/>
                </a:highlight>
                <a:latin typeface="Courier New"/>
                <a:ea typeface="Courier New"/>
                <a:cs typeface="Courier New"/>
                <a:sym typeface="Courier New"/>
              </a:rPr>
              <a:t>tomcat:8.0</a:t>
            </a:r>
            <a:endParaRPr sz="1600">
              <a:solidFill>
                <a:srgbClr val="000000"/>
              </a:solidFill>
              <a:highlight>
                <a:srgbClr val="FFFFFF"/>
              </a:highlight>
              <a:latin typeface="Courier New"/>
              <a:ea typeface="Courier New"/>
              <a:cs typeface="Courier New"/>
              <a:sym typeface="Courier New"/>
            </a:endParaRPr>
          </a:p>
          <a:p>
            <a:pPr indent="-228600" lvl="0" marL="457200" rtl="0" algn="l">
              <a:spcBef>
                <a:spcPts val="0"/>
              </a:spcBef>
              <a:spcAft>
                <a:spcPts val="0"/>
              </a:spcAft>
              <a:buClr>
                <a:srgbClr val="000000"/>
              </a:buClr>
              <a:buSzPts val="1600"/>
              <a:buFont typeface="Courier New"/>
              <a:buNone/>
            </a:pPr>
            <a:r>
              <a:rPr lang="en" sz="1600">
                <a:solidFill>
                  <a:srgbClr val="000000"/>
                </a:solidFill>
                <a:highlight>
                  <a:srgbClr val="FFFFFF"/>
                </a:highlight>
                <a:latin typeface="Courier New"/>
                <a:ea typeface="Courier New"/>
                <a:cs typeface="Courier New"/>
                <a:sym typeface="Courier New"/>
              </a:rPr>
              <a:t> </a:t>
            </a:r>
            <a:endParaRPr sz="1600">
              <a:solidFill>
                <a:srgbClr val="000000"/>
              </a:solidFill>
              <a:highlight>
                <a:srgbClr val="FFFFFF"/>
              </a:highlight>
              <a:latin typeface="Courier New"/>
              <a:ea typeface="Courier New"/>
              <a:cs typeface="Courier New"/>
              <a:sym typeface="Courier New"/>
            </a:endParaRPr>
          </a:p>
          <a:p>
            <a:pPr indent="-228600" lvl="0" marL="457200" rtl="0" algn="l">
              <a:spcBef>
                <a:spcPts val="0"/>
              </a:spcBef>
              <a:spcAft>
                <a:spcPts val="0"/>
              </a:spcAft>
              <a:buClr>
                <a:srgbClr val="000000"/>
              </a:buClr>
              <a:buSzPts val="1600"/>
              <a:buFont typeface="Courier New"/>
              <a:buNone/>
            </a:pPr>
            <a:r>
              <a:rPr lang="en" sz="1600">
                <a:solidFill>
                  <a:srgbClr val="0000FF"/>
                </a:solidFill>
                <a:highlight>
                  <a:srgbClr val="FFFFFF"/>
                </a:highlight>
                <a:latin typeface="Courier New"/>
                <a:ea typeface="Courier New"/>
                <a:cs typeface="Courier New"/>
                <a:sym typeface="Courier New"/>
              </a:rPr>
              <a:t>ADD </a:t>
            </a:r>
            <a:r>
              <a:rPr lang="en" sz="1600">
                <a:solidFill>
                  <a:srgbClr val="000000"/>
                </a:solidFill>
                <a:highlight>
                  <a:srgbClr val="FFFFFF"/>
                </a:highlight>
                <a:latin typeface="Courier New"/>
                <a:ea typeface="Courier New"/>
                <a:cs typeface="Courier New"/>
                <a:sym typeface="Courier New"/>
              </a:rPr>
              <a:t>**/*.war /usr/local/tomcat/webapps</a:t>
            </a:r>
            <a:endParaRPr sz="1600">
              <a:solidFill>
                <a:srgbClr val="000000"/>
              </a:solidFill>
              <a:highlight>
                <a:srgbClr val="FFFFFF"/>
              </a:highlight>
              <a:latin typeface="Courier New"/>
              <a:ea typeface="Courier New"/>
              <a:cs typeface="Courier New"/>
              <a:sym typeface="Courier New"/>
            </a:endParaRPr>
          </a:p>
          <a:p>
            <a:pPr indent="-228600" lvl="0" marL="457200" rtl="0" algn="l">
              <a:spcBef>
                <a:spcPts val="0"/>
              </a:spcBef>
              <a:spcAft>
                <a:spcPts val="0"/>
              </a:spcAft>
              <a:buClr>
                <a:srgbClr val="000000"/>
              </a:buClr>
              <a:buSzPts val="1600"/>
              <a:buFont typeface="Courier New"/>
              <a:buNone/>
            </a:pPr>
            <a:r>
              <a:rPr lang="en" sz="1600">
                <a:solidFill>
                  <a:srgbClr val="000000"/>
                </a:solidFill>
                <a:highlight>
                  <a:srgbClr val="FFFFFF"/>
                </a:highlight>
                <a:latin typeface="Courier New"/>
                <a:ea typeface="Courier New"/>
                <a:cs typeface="Courier New"/>
                <a:sym typeface="Courier New"/>
              </a:rPr>
              <a:t> </a:t>
            </a:r>
            <a:endParaRPr sz="1600">
              <a:solidFill>
                <a:srgbClr val="000000"/>
              </a:solidFill>
              <a:highlight>
                <a:srgbClr val="FFFFFF"/>
              </a:highlight>
              <a:latin typeface="Courier New"/>
              <a:ea typeface="Courier New"/>
              <a:cs typeface="Courier New"/>
              <a:sym typeface="Courier New"/>
            </a:endParaRPr>
          </a:p>
          <a:p>
            <a:pPr indent="-228600" lvl="0" marL="457200" rtl="0" algn="l">
              <a:spcBef>
                <a:spcPts val="0"/>
              </a:spcBef>
              <a:spcAft>
                <a:spcPts val="0"/>
              </a:spcAft>
              <a:buClr>
                <a:srgbClr val="000000"/>
              </a:buClr>
              <a:buSzPts val="1600"/>
              <a:buFont typeface="Courier New"/>
              <a:buNone/>
            </a:pPr>
            <a:r>
              <a:rPr lang="en" sz="1600">
                <a:solidFill>
                  <a:srgbClr val="0000FF"/>
                </a:solidFill>
                <a:highlight>
                  <a:srgbClr val="FFFFFF"/>
                </a:highlight>
                <a:latin typeface="Courier New"/>
                <a:ea typeface="Courier New"/>
                <a:cs typeface="Courier New"/>
                <a:sym typeface="Courier New"/>
              </a:rPr>
              <a:t>EXPOSE </a:t>
            </a:r>
            <a:r>
              <a:rPr lang="en" sz="1600">
                <a:solidFill>
                  <a:srgbClr val="000000"/>
                </a:solidFill>
                <a:highlight>
                  <a:srgbClr val="FFFFFF"/>
                </a:highlight>
                <a:latin typeface="Courier New"/>
                <a:ea typeface="Courier New"/>
                <a:cs typeface="Courier New"/>
                <a:sym typeface="Courier New"/>
              </a:rPr>
              <a:t>8080</a:t>
            </a:r>
            <a:endParaRPr sz="1600">
              <a:solidFill>
                <a:srgbClr val="000000"/>
              </a:solidFill>
              <a:highlight>
                <a:srgbClr val="FFFFFF"/>
              </a:highlight>
              <a:latin typeface="Courier New"/>
              <a:ea typeface="Courier New"/>
              <a:cs typeface="Courier New"/>
              <a:sym typeface="Courier New"/>
            </a:endParaRPr>
          </a:p>
          <a:p>
            <a:pPr indent="-228600" lvl="0" marL="457200" rtl="0" algn="l">
              <a:spcBef>
                <a:spcPts val="0"/>
              </a:spcBef>
              <a:spcAft>
                <a:spcPts val="0"/>
              </a:spcAft>
              <a:buClr>
                <a:srgbClr val="000000"/>
              </a:buClr>
              <a:buSzPts val="1600"/>
              <a:buFont typeface="Courier New"/>
              <a:buNone/>
            </a:pPr>
            <a:r>
              <a:rPr lang="en" sz="1600">
                <a:solidFill>
                  <a:srgbClr val="000000"/>
                </a:solidFill>
                <a:highlight>
                  <a:srgbClr val="FFFFFF"/>
                </a:highlight>
                <a:latin typeface="Courier New"/>
                <a:ea typeface="Courier New"/>
                <a:cs typeface="Courier New"/>
                <a:sym typeface="Courier New"/>
              </a:rPr>
              <a:t> </a:t>
            </a:r>
            <a:endParaRPr sz="1600">
              <a:solidFill>
                <a:srgbClr val="000000"/>
              </a:solidFill>
              <a:highlight>
                <a:srgbClr val="FFFFFF"/>
              </a:highlight>
              <a:latin typeface="Courier New"/>
              <a:ea typeface="Courier New"/>
              <a:cs typeface="Courier New"/>
              <a:sym typeface="Courier New"/>
            </a:endParaRPr>
          </a:p>
          <a:p>
            <a:pPr indent="-228600" lvl="0" marL="457200" rtl="0" algn="l">
              <a:spcBef>
                <a:spcPts val="0"/>
              </a:spcBef>
              <a:spcAft>
                <a:spcPts val="0"/>
              </a:spcAft>
              <a:buClr>
                <a:srgbClr val="000000"/>
              </a:buClr>
              <a:buSzPts val="1600"/>
              <a:buFont typeface="Courier New"/>
              <a:buNone/>
            </a:pPr>
            <a:r>
              <a:rPr lang="en" sz="1600">
                <a:solidFill>
                  <a:srgbClr val="0000FF"/>
                </a:solidFill>
                <a:highlight>
                  <a:srgbClr val="FFFFFF"/>
                </a:highlight>
                <a:latin typeface="Courier New"/>
                <a:ea typeface="Courier New"/>
                <a:cs typeface="Courier New"/>
                <a:sym typeface="Courier New"/>
              </a:rPr>
              <a:t>CMD </a:t>
            </a:r>
            <a:r>
              <a:rPr lang="en" sz="1600">
                <a:solidFill>
                  <a:srgbClr val="000000"/>
                </a:solidFill>
                <a:highlight>
                  <a:srgbClr val="FFFFFF"/>
                </a:highlight>
                <a:latin typeface="Courier New"/>
                <a:ea typeface="Courier New"/>
                <a:cs typeface="Courier New"/>
                <a:sym typeface="Courier New"/>
              </a:rPr>
              <a:t>["catalina.sh", "run"]</a:t>
            </a:r>
            <a:endParaRPr sz="1600">
              <a:solidFill>
                <a:srgbClr val="000000"/>
              </a:solidFill>
              <a:highlight>
                <a:srgbClr val="FFFFFF"/>
              </a:highlight>
              <a:latin typeface="Courier New"/>
              <a:ea typeface="Courier New"/>
              <a:cs typeface="Courier New"/>
              <a:sym typeface="Courier New"/>
            </a:endParaRPr>
          </a:p>
          <a:p>
            <a:pPr indent="0" lvl="0" marL="914400" rtl="0" algn="l">
              <a:spcBef>
                <a:spcPts val="0"/>
              </a:spcBef>
              <a:spcAft>
                <a:spcPts val="1600"/>
              </a:spcAft>
              <a:buNone/>
            </a:pPr>
            <a:r>
              <a:t/>
            </a:r>
            <a:endParaRPr sz="33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34" name="Google Shape;134;p1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35" name="Google Shape;135;p1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58" name="Google Shape;258;p3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59" name="Google Shape;259;p3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723900" y="426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80000"/>
                </a:solidFill>
                <a:highlight>
                  <a:srgbClr val="FFFFFF"/>
                </a:highlight>
                <a:latin typeface="Roboto"/>
                <a:ea typeface="Roboto"/>
                <a:cs typeface="Roboto"/>
                <a:sym typeface="Roboto"/>
              </a:rPr>
              <a:t>Troubleshooting</a:t>
            </a:r>
            <a:r>
              <a:rPr lang="en" sz="2600">
                <a:solidFill>
                  <a:srgbClr val="980000"/>
                </a:solidFill>
                <a:highlight>
                  <a:srgbClr val="FFFFFF"/>
                </a:highlight>
                <a:latin typeface="Roboto"/>
                <a:ea typeface="Roboto"/>
                <a:cs typeface="Roboto"/>
                <a:sym typeface="Roboto"/>
              </a:rPr>
              <a:t>: Build Docker Image</a:t>
            </a:r>
            <a:endParaRPr b="1">
              <a:solidFill>
                <a:srgbClr val="980000"/>
              </a:solidFill>
            </a:endParaRPr>
          </a:p>
        </p:txBody>
      </p:sp>
      <p:sp>
        <p:nvSpPr>
          <p:cNvPr id="265" name="Google Shape;265;p33"/>
          <p:cNvSpPr txBox="1"/>
          <p:nvPr>
            <p:ph idx="1" type="body"/>
          </p:nvPr>
        </p:nvSpPr>
        <p:spPr>
          <a:xfrm>
            <a:off x="819150" y="985875"/>
            <a:ext cx="7315200" cy="34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29303B"/>
                </a:solidFill>
                <a:highlight>
                  <a:srgbClr val="FFFFFF"/>
                </a:highlight>
                <a:latin typeface="Roboto"/>
                <a:ea typeface="Roboto"/>
                <a:cs typeface="Roboto"/>
                <a:sym typeface="Roboto"/>
              </a:rPr>
              <a:t>Maybe some users may get Permission error like:</a:t>
            </a:r>
            <a:endParaRPr sz="1650">
              <a:solidFill>
                <a:srgbClr val="29303B"/>
              </a:solidFill>
              <a:highlight>
                <a:srgbClr val="FFFFFF"/>
              </a:highlight>
              <a:latin typeface="Roboto"/>
              <a:ea typeface="Roboto"/>
              <a:cs typeface="Roboto"/>
              <a:sym typeface="Roboto"/>
            </a:endParaRPr>
          </a:p>
          <a:p>
            <a:pPr indent="-228600" lvl="0" marL="482600" marR="25400" rtl="0" algn="l">
              <a:spcBef>
                <a:spcPts val="1500"/>
              </a:spcBef>
              <a:spcAft>
                <a:spcPts val="0"/>
              </a:spcAft>
              <a:buClr>
                <a:srgbClr val="0000FF"/>
              </a:buClr>
              <a:buSzPts val="1200"/>
              <a:buFont typeface="Georgia"/>
              <a:buNone/>
            </a:pPr>
            <a:r>
              <a:rPr b="1" i="1" lang="en" sz="1200">
                <a:solidFill>
                  <a:srgbClr val="0000FF"/>
                </a:solidFill>
                <a:highlight>
                  <a:srgbClr val="FFFFFF"/>
                </a:highlight>
                <a:latin typeface="Georgia"/>
                <a:ea typeface="Georgia"/>
                <a:cs typeface="Georgia"/>
                <a:sym typeface="Georgia"/>
              </a:rPr>
              <a:t>Got permission denied while trying to connect to the Docker daemon socket at </a:t>
            </a:r>
            <a:r>
              <a:rPr b="1" i="1" lang="en" sz="1200">
                <a:solidFill>
                  <a:srgbClr val="FF0000"/>
                </a:solidFill>
                <a:highlight>
                  <a:srgbClr val="FFFFFF"/>
                </a:highlight>
                <a:latin typeface="Georgia"/>
                <a:ea typeface="Georgia"/>
                <a:cs typeface="Georgia"/>
                <a:sym typeface="Georgia"/>
              </a:rPr>
              <a:t>unix:///var/run/docker.sock: Post</a:t>
            </a:r>
            <a:endParaRPr b="1" i="1" sz="1200">
              <a:solidFill>
                <a:srgbClr val="FF0000"/>
              </a:solidFill>
              <a:highlight>
                <a:srgbClr val="FFFFFF"/>
              </a:highlight>
              <a:latin typeface="Georgia"/>
              <a:ea typeface="Georgia"/>
              <a:cs typeface="Georgia"/>
              <a:sym typeface="Georgia"/>
            </a:endParaRPr>
          </a:p>
          <a:p>
            <a:pPr indent="0" lvl="0" marL="0" rtl="0" algn="l">
              <a:spcBef>
                <a:spcPts val="800"/>
              </a:spcBef>
              <a:spcAft>
                <a:spcPts val="0"/>
              </a:spcAft>
              <a:buNone/>
            </a:pPr>
            <a:r>
              <a:rPr lang="en" sz="1650">
                <a:solidFill>
                  <a:srgbClr val="29303B"/>
                </a:solidFill>
                <a:highlight>
                  <a:srgbClr val="FFFFFF"/>
                </a:highlight>
                <a:latin typeface="Roboto"/>
                <a:ea typeface="Roboto"/>
                <a:cs typeface="Roboto"/>
                <a:sym typeface="Roboto"/>
              </a:rPr>
              <a:t>Then, you need to follow the below commands:</a:t>
            </a:r>
            <a:endParaRPr sz="1650">
              <a:solidFill>
                <a:srgbClr val="29303B"/>
              </a:solidFill>
              <a:highlight>
                <a:srgbClr val="FFFFFF"/>
              </a:highlight>
              <a:latin typeface="Roboto"/>
              <a:ea typeface="Roboto"/>
              <a:cs typeface="Roboto"/>
              <a:sym typeface="Roboto"/>
            </a:endParaRPr>
          </a:p>
          <a:p>
            <a:pPr indent="0" lvl="0" marL="0" rtl="0" algn="l">
              <a:spcBef>
                <a:spcPts val="1500"/>
              </a:spcBef>
              <a:spcAft>
                <a:spcPts val="0"/>
              </a:spcAft>
              <a:buNone/>
            </a:pPr>
            <a:r>
              <a:rPr lang="en" sz="1650">
                <a:solidFill>
                  <a:srgbClr val="29303B"/>
                </a:solidFill>
                <a:highlight>
                  <a:srgbClr val="FFFFFF"/>
                </a:highlight>
                <a:latin typeface="Roboto"/>
                <a:ea typeface="Roboto"/>
                <a:cs typeface="Roboto"/>
                <a:sym typeface="Roboto"/>
              </a:rPr>
              <a:t>1. Add Jenkins User in Docker Group</a:t>
            </a:r>
            <a:endParaRPr sz="1650">
              <a:solidFill>
                <a:srgbClr val="29303B"/>
              </a:solidFill>
              <a:highlight>
                <a:srgbClr val="FFFFFF"/>
              </a:highlight>
              <a:latin typeface="Roboto"/>
              <a:ea typeface="Roboto"/>
              <a:cs typeface="Roboto"/>
              <a:sym typeface="Roboto"/>
            </a:endParaRPr>
          </a:p>
          <a:p>
            <a:pPr indent="0" lvl="0" marL="0" rtl="0" algn="l">
              <a:spcBef>
                <a:spcPts val="1500"/>
              </a:spcBef>
              <a:spcAft>
                <a:spcPts val="0"/>
              </a:spcAft>
              <a:buNone/>
            </a:pPr>
            <a:r>
              <a:rPr lang="en" sz="1500">
                <a:solidFill>
                  <a:srgbClr val="EC5252"/>
                </a:solidFill>
                <a:highlight>
                  <a:srgbClr val="F2F3F5"/>
                </a:highlight>
                <a:latin typeface="Courier New"/>
                <a:ea typeface="Courier New"/>
                <a:cs typeface="Courier New"/>
                <a:sym typeface="Courier New"/>
              </a:rPr>
              <a:t>sudo usermod -a -G docker jenkins</a:t>
            </a:r>
            <a:endParaRPr sz="1500">
              <a:solidFill>
                <a:srgbClr val="EC5252"/>
              </a:solidFill>
              <a:highlight>
                <a:srgbClr val="F2F3F5"/>
              </a:highlight>
              <a:latin typeface="Courier New"/>
              <a:ea typeface="Courier New"/>
              <a:cs typeface="Courier New"/>
              <a:sym typeface="Courier New"/>
            </a:endParaRPr>
          </a:p>
          <a:p>
            <a:pPr indent="0" lvl="0" marL="0" rtl="0" algn="l">
              <a:spcBef>
                <a:spcPts val="1500"/>
              </a:spcBef>
              <a:spcAft>
                <a:spcPts val="0"/>
              </a:spcAft>
              <a:buNone/>
            </a:pPr>
            <a:r>
              <a:rPr lang="en" sz="1650">
                <a:solidFill>
                  <a:srgbClr val="29303B"/>
                </a:solidFill>
                <a:highlight>
                  <a:srgbClr val="FFFFFF"/>
                </a:highlight>
                <a:latin typeface="Roboto"/>
                <a:ea typeface="Roboto"/>
                <a:cs typeface="Roboto"/>
                <a:sym typeface="Roboto"/>
              </a:rPr>
              <a:t>2. Restart Your Jenkins</a:t>
            </a:r>
            <a:endParaRPr sz="1650">
              <a:solidFill>
                <a:srgbClr val="29303B"/>
              </a:solidFill>
              <a:highlight>
                <a:srgbClr val="FFFFFF"/>
              </a:highlight>
              <a:latin typeface="Roboto"/>
              <a:ea typeface="Roboto"/>
              <a:cs typeface="Roboto"/>
              <a:sym typeface="Roboto"/>
            </a:endParaRPr>
          </a:p>
          <a:p>
            <a:pPr indent="0" lvl="0" marL="0" rtl="0" algn="l">
              <a:spcBef>
                <a:spcPts val="1500"/>
              </a:spcBef>
              <a:spcAft>
                <a:spcPts val="0"/>
              </a:spcAft>
              <a:buNone/>
            </a:pPr>
            <a:r>
              <a:rPr lang="en" sz="1500">
                <a:solidFill>
                  <a:srgbClr val="EC5252"/>
                </a:solidFill>
                <a:highlight>
                  <a:srgbClr val="F2F3F5"/>
                </a:highlight>
                <a:latin typeface="Courier New"/>
                <a:ea typeface="Courier New"/>
                <a:cs typeface="Courier New"/>
                <a:sym typeface="Courier New"/>
              </a:rPr>
              <a:t>systemctl restart jenkins</a:t>
            </a:r>
            <a:endParaRPr sz="1500">
              <a:solidFill>
                <a:srgbClr val="EC5252"/>
              </a:solidFill>
              <a:highlight>
                <a:srgbClr val="F2F3F5"/>
              </a:highlight>
              <a:latin typeface="Courier New"/>
              <a:ea typeface="Courier New"/>
              <a:cs typeface="Courier New"/>
              <a:sym typeface="Courier New"/>
            </a:endParaRPr>
          </a:p>
          <a:p>
            <a:pPr indent="0" lvl="0" marL="914400" rtl="0" algn="l">
              <a:spcBef>
                <a:spcPts val="1500"/>
              </a:spcBef>
              <a:spcAft>
                <a:spcPts val="1600"/>
              </a:spcAft>
              <a:buNone/>
            </a:pPr>
            <a:r>
              <a:t/>
            </a:r>
            <a:endParaRPr sz="2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71" name="Google Shape;271;p3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72" name="Google Shape;272;p3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78" name="Google Shape;278;p3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79" name="Google Shape;279;p3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85" name="Google Shape;285;p3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86" name="Google Shape;286;p3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92" name="Google Shape;292;p3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93" name="Google Shape;293;p37"/>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294" name="Google Shape;294;p37"/>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00" name="Google Shape;300;p3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01" name="Google Shape;301;p3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07" name="Google Shape;307;p3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08" name="Google Shape;308;p3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14" name="Google Shape;314;p4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15" name="Google Shape;315;p4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21" name="Google Shape;321;p4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22" name="Google Shape;322;p4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41" name="Google Shape;141;p1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42" name="Google Shape;142;p1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28" name="Google Shape;328;p4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29" name="Google Shape;329;p4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35" name="Google Shape;335;p4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36" name="Google Shape;336;p4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42" name="Google Shape;342;p4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43" name="Google Shape;343;p4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49" name="Google Shape;349;p4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50" name="Google Shape;350;p4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56" name="Google Shape;356;p4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57" name="Google Shape;357;p4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63" name="Google Shape;363;p4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64" name="Google Shape;364;p47"/>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365" name="Google Shape;365;p47"/>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366" name="Google Shape;366;p47"/>
          <p:cNvPicPr preferRelativeResize="0"/>
          <p:nvPr/>
        </p:nvPicPr>
        <p:blipFill>
          <a:blip r:embed="rId5">
            <a:alphaModFix/>
          </a:blip>
          <a:stretch>
            <a:fillRect/>
          </a:stretch>
        </p:blipFill>
        <p:spPr>
          <a:xfrm>
            <a:off x="0" y="1255"/>
            <a:ext cx="9144001" cy="51409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72" name="Google Shape;372;p4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73" name="Google Shape;373;p4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79" name="Google Shape;379;p4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80" name="Google Shape;380;p4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86" name="Google Shape;386;p5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87" name="Google Shape;387;p5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93" name="Google Shape;393;p5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94" name="Google Shape;394;p5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48" name="Google Shape;148;p1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49" name="Google Shape;149;p1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00" name="Google Shape;400;p5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01" name="Google Shape;401;p5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07" name="Google Shape;407;p5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08" name="Google Shape;408;p5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14" name="Google Shape;414;p5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15" name="Google Shape;415;p5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5"/>
          <p:cNvSpPr txBox="1"/>
          <p:nvPr>
            <p:ph idx="1" type="body"/>
          </p:nvPr>
        </p:nvSpPr>
        <p:spPr>
          <a:xfrm>
            <a:off x="819150" y="472000"/>
            <a:ext cx="7315200" cy="4332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i="1" lang="en" sz="1700"/>
              <a:t>$docker container run -d -p 80:80 -name proxyserver nginx</a:t>
            </a:r>
            <a:r>
              <a:rPr lang="en" sz="1700"/>
              <a:t>  </a:t>
            </a:r>
            <a:r>
              <a:rPr lang="en" sz="1700">
                <a:solidFill>
                  <a:srgbClr val="0000FF"/>
                </a:solidFill>
              </a:rPr>
              <a:t>Using the command, which will </a:t>
            </a:r>
            <a:r>
              <a:rPr b="1" lang="en" sz="1700">
                <a:solidFill>
                  <a:srgbClr val="0000FF"/>
                </a:solidFill>
              </a:rPr>
              <a:t>Download, extract and execute </a:t>
            </a:r>
            <a:r>
              <a:rPr b="1" lang="en" sz="1700">
                <a:solidFill>
                  <a:srgbClr val="0000FF"/>
                </a:solidFill>
              </a:rPr>
              <a:t>the nginx image</a:t>
            </a:r>
            <a:endParaRPr sz="1700"/>
          </a:p>
          <a:p>
            <a:pPr indent="-336550" lvl="0" marL="457200" rtl="0" algn="l">
              <a:spcBef>
                <a:spcPts val="0"/>
              </a:spcBef>
              <a:spcAft>
                <a:spcPts val="0"/>
              </a:spcAft>
              <a:buSzPts val="1700"/>
              <a:buChar char="●"/>
            </a:pPr>
            <a:r>
              <a:rPr i="1" lang="en" sz="1700"/>
              <a:t>$docker container run -d -p 8080:80 -name webserver httpd </a:t>
            </a:r>
            <a:r>
              <a:rPr lang="en" sz="1700">
                <a:solidFill>
                  <a:srgbClr val="0000FF"/>
                </a:solidFill>
              </a:rPr>
              <a:t>Using the command, which will </a:t>
            </a:r>
            <a:r>
              <a:rPr b="1" lang="en" sz="1700">
                <a:solidFill>
                  <a:srgbClr val="0000FF"/>
                </a:solidFill>
              </a:rPr>
              <a:t>Download, extract and execute the httpd (Apache Server) image</a:t>
            </a:r>
            <a:endParaRPr sz="1700"/>
          </a:p>
          <a:p>
            <a:pPr indent="-336550" lvl="0" marL="457200" rtl="0" algn="l">
              <a:spcBef>
                <a:spcPts val="0"/>
              </a:spcBef>
              <a:spcAft>
                <a:spcPts val="0"/>
              </a:spcAft>
              <a:buSzPts val="1700"/>
              <a:buChar char="●"/>
            </a:pPr>
            <a:r>
              <a:rPr i="1" lang="en" sz="1700"/>
              <a:t>$docker container run -d -p 3306:3306 -name mysqldb --env MYSQL_RANDOM_ROOT_PASSWORD=yes mysql</a:t>
            </a:r>
            <a:r>
              <a:rPr lang="en" sz="1700"/>
              <a:t> </a:t>
            </a:r>
            <a:r>
              <a:rPr lang="en" sz="1700">
                <a:solidFill>
                  <a:srgbClr val="0000FF"/>
                </a:solidFill>
              </a:rPr>
              <a:t>Using the command, which will </a:t>
            </a:r>
            <a:r>
              <a:rPr b="1" lang="en" sz="1700">
                <a:solidFill>
                  <a:srgbClr val="0000FF"/>
                </a:solidFill>
              </a:rPr>
              <a:t>Download, extract and execute the mysql image</a:t>
            </a:r>
            <a:endParaRPr sz="1700"/>
          </a:p>
          <a:p>
            <a:pPr indent="-336550" lvl="0" marL="457200" rtl="0" algn="l">
              <a:spcBef>
                <a:spcPts val="0"/>
              </a:spcBef>
              <a:spcAft>
                <a:spcPts val="0"/>
              </a:spcAft>
              <a:buSzPts val="1700"/>
              <a:buChar char="●"/>
            </a:pPr>
            <a:r>
              <a:rPr i="1" lang="en" sz="1700"/>
              <a:t>$docker container logs mysqldb </a:t>
            </a:r>
            <a:r>
              <a:rPr lang="en" sz="1700">
                <a:solidFill>
                  <a:srgbClr val="0000FF"/>
                </a:solidFill>
              </a:rPr>
              <a:t>Using the command, which will display the logs for the mysqldb image</a:t>
            </a:r>
            <a:endParaRPr sz="1700">
              <a:solidFill>
                <a:srgbClr val="0000FF"/>
              </a:solidFill>
            </a:endParaRPr>
          </a:p>
          <a:p>
            <a:pPr indent="-336550" lvl="0" marL="457200" rtl="0" algn="l">
              <a:spcBef>
                <a:spcPts val="0"/>
              </a:spcBef>
              <a:spcAft>
                <a:spcPts val="0"/>
              </a:spcAft>
              <a:buSzPts val="1700"/>
              <a:buChar char="●"/>
            </a:pPr>
            <a:r>
              <a:rPr i="1" lang="en" sz="1700"/>
              <a:t>$docker stop proxyserver webserver mysql </a:t>
            </a:r>
            <a:r>
              <a:rPr lang="en" sz="1700">
                <a:solidFill>
                  <a:srgbClr val="0000FF"/>
                </a:solidFill>
              </a:rPr>
              <a:t>Using the command, which will stops the running images (proxyserver, webserver, mysql)</a:t>
            </a:r>
            <a:endParaRPr sz="1700">
              <a:solidFill>
                <a:srgbClr val="0000FF"/>
              </a:solidFill>
            </a:endParaRPr>
          </a:p>
          <a:p>
            <a:pPr indent="-336550" lvl="0" marL="457200" rtl="0" algn="l">
              <a:spcBef>
                <a:spcPts val="0"/>
              </a:spcBef>
              <a:spcAft>
                <a:spcPts val="0"/>
              </a:spcAft>
              <a:buSzPts val="1700"/>
              <a:buChar char="●"/>
            </a:pPr>
            <a:r>
              <a:rPr i="1" lang="en" sz="1700"/>
              <a:t>$docker container rm proxyserver webserver mysql</a:t>
            </a:r>
            <a:r>
              <a:rPr lang="en" sz="1700"/>
              <a:t> </a:t>
            </a:r>
            <a:r>
              <a:rPr lang="en" sz="1700">
                <a:solidFill>
                  <a:srgbClr val="0000FF"/>
                </a:solidFill>
              </a:rPr>
              <a:t>Using the command, which will remove the containers (</a:t>
            </a:r>
            <a:r>
              <a:rPr lang="en" sz="1800">
                <a:solidFill>
                  <a:srgbClr val="0000FF"/>
                </a:solidFill>
              </a:rPr>
              <a:t>proxyserver, webserver, mysql</a:t>
            </a:r>
            <a:r>
              <a:rPr lang="en" sz="1700">
                <a:solidFill>
                  <a:srgbClr val="0000FF"/>
                </a:solidFill>
              </a:rPr>
              <a:t>)</a:t>
            </a:r>
            <a:endParaRPr sz="1700">
              <a:solidFill>
                <a:srgbClr val="0000FF"/>
              </a:solidFill>
            </a:endParaRPr>
          </a:p>
          <a:p>
            <a:pPr indent="0" lvl="0" marL="1371600" rtl="0" algn="l">
              <a:spcBef>
                <a:spcPts val="1600"/>
              </a:spcBef>
              <a:spcAft>
                <a:spcPts val="1600"/>
              </a:spcAft>
              <a:buNone/>
            </a:pPr>
            <a:r>
              <a:t/>
            </a:r>
            <a:endParaRPr sz="1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26" name="Google Shape;426;p5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27" name="Google Shape;427;p5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33" name="Google Shape;433;p5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34" name="Google Shape;434;p57"/>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435" name="Google Shape;435;p57"/>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8"/>
          <p:cNvSpPr txBox="1"/>
          <p:nvPr>
            <p:ph idx="1" type="body"/>
          </p:nvPr>
        </p:nvSpPr>
        <p:spPr>
          <a:xfrm>
            <a:off x="819150" y="472000"/>
            <a:ext cx="7315200" cy="4199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i="1" lang="en" sz="2200"/>
              <a:t>$docker container ps </a:t>
            </a:r>
            <a:r>
              <a:rPr lang="en" sz="2200"/>
              <a:t>-- It displays all the running process</a:t>
            </a:r>
            <a:endParaRPr sz="2200"/>
          </a:p>
          <a:p>
            <a:pPr indent="-368300" lvl="0" marL="457200" rtl="0" algn="l">
              <a:spcBef>
                <a:spcPts val="0"/>
              </a:spcBef>
              <a:spcAft>
                <a:spcPts val="0"/>
              </a:spcAft>
              <a:buSzPts val="2200"/>
              <a:buChar char="●"/>
            </a:pPr>
            <a:r>
              <a:rPr b="1" i="1" lang="en" sz="2200"/>
              <a:t>$docker container top &lt;imageID&gt;</a:t>
            </a:r>
            <a:r>
              <a:rPr lang="en" sz="2200"/>
              <a:t> -- It displays all the list of </a:t>
            </a:r>
            <a:r>
              <a:rPr lang="en" sz="2200"/>
              <a:t>processes</a:t>
            </a:r>
            <a:r>
              <a:rPr lang="en" sz="2200"/>
              <a:t> of the container </a:t>
            </a:r>
            <a:endParaRPr sz="2200"/>
          </a:p>
          <a:p>
            <a:pPr indent="-368300" lvl="0" marL="457200" rtl="0" algn="l">
              <a:spcBef>
                <a:spcPts val="0"/>
              </a:spcBef>
              <a:spcAft>
                <a:spcPts val="0"/>
              </a:spcAft>
              <a:buSzPts val="2200"/>
              <a:buChar char="●"/>
            </a:pPr>
            <a:r>
              <a:rPr b="1" i="1" lang="en" sz="2200"/>
              <a:t>$docker container inspect &lt;imageID&gt;</a:t>
            </a:r>
            <a:r>
              <a:rPr lang="en" sz="2200"/>
              <a:t> -- It displays the configuration details of the container</a:t>
            </a:r>
            <a:endParaRPr sz="2200"/>
          </a:p>
          <a:p>
            <a:pPr indent="-368300" lvl="0" marL="457200" rtl="0" algn="l">
              <a:spcBef>
                <a:spcPts val="0"/>
              </a:spcBef>
              <a:spcAft>
                <a:spcPts val="0"/>
              </a:spcAft>
              <a:buSzPts val="2200"/>
              <a:buChar char="●"/>
            </a:pPr>
            <a:r>
              <a:rPr b="1" i="1" lang="en" sz="2200"/>
              <a:t>$docker container stats &lt;imageID&gt; </a:t>
            </a:r>
            <a:r>
              <a:rPr lang="en" sz="2200"/>
              <a:t> -- It displays the performance stats of the container</a:t>
            </a:r>
            <a:endParaRPr sz="2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46" name="Google Shape;446;p5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47" name="Google Shape;447;p5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53" name="Google Shape;453;p6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54" name="Google Shape;454;p6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60" name="Google Shape;460;p6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61" name="Google Shape;461;p6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55" name="Google Shape;155;p1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56" name="Google Shape;156;p1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2"/>
          <p:cNvSpPr txBox="1"/>
          <p:nvPr>
            <p:ph idx="1" type="body"/>
          </p:nvPr>
        </p:nvSpPr>
        <p:spPr>
          <a:xfrm>
            <a:off x="819150" y="859275"/>
            <a:ext cx="7315200" cy="35796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b="1" i="1" lang="en" sz="2600"/>
              <a:t>$docker container run -it --name &lt;container_Name&gt;   &lt;Image_name&gt; bash</a:t>
            </a:r>
            <a:endParaRPr b="1" i="1" sz="2600"/>
          </a:p>
          <a:p>
            <a:pPr indent="0" lvl="0" marL="1371600" rtl="0" algn="l">
              <a:spcBef>
                <a:spcPts val="1600"/>
              </a:spcBef>
              <a:spcAft>
                <a:spcPts val="1600"/>
              </a:spcAft>
              <a:buNone/>
            </a:pPr>
            <a:r>
              <a:rPr lang="en" sz="2600">
                <a:solidFill>
                  <a:srgbClr val="0000FF"/>
                </a:solidFill>
              </a:rPr>
              <a:t>It will go inside the container where we can see all the files and folder which bundle for the respective container</a:t>
            </a:r>
            <a:endParaRPr sz="2600">
              <a:solidFill>
                <a:srgbClr val="0000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72" name="Google Shape;472;p6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73" name="Google Shape;473;p6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79" name="Google Shape;479;p6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80" name="Google Shape;480;p64"/>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481" name="Google Shape;481;p64"/>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87" name="Google Shape;487;p6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88" name="Google Shape;488;p65"/>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489" name="Google Shape;489;p65"/>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6"/>
          <p:cNvSpPr txBox="1"/>
          <p:nvPr>
            <p:ph idx="1" type="body"/>
          </p:nvPr>
        </p:nvSpPr>
        <p:spPr>
          <a:xfrm>
            <a:off x="819150" y="278350"/>
            <a:ext cx="7315200" cy="458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i="1" lang="en" sz="1800"/>
              <a:t>$docker container ps</a:t>
            </a:r>
            <a:r>
              <a:rPr lang="en" sz="1800"/>
              <a:t> -- </a:t>
            </a:r>
            <a:r>
              <a:rPr lang="en" sz="1800">
                <a:solidFill>
                  <a:srgbClr val="0000FF"/>
                </a:solidFill>
              </a:rPr>
              <a:t>displays the running container</a:t>
            </a:r>
            <a:endParaRPr sz="1800">
              <a:solidFill>
                <a:srgbClr val="0000FF"/>
              </a:solidFill>
            </a:endParaRPr>
          </a:p>
          <a:p>
            <a:pPr indent="-342900" lvl="0" marL="457200" rtl="0" algn="l">
              <a:spcBef>
                <a:spcPts val="0"/>
              </a:spcBef>
              <a:spcAft>
                <a:spcPts val="0"/>
              </a:spcAft>
              <a:buSzPts val="1800"/>
              <a:buChar char="●"/>
            </a:pPr>
            <a:r>
              <a:rPr b="1" i="1" lang="en" sz="1800"/>
              <a:t>$docker container run -it</a:t>
            </a:r>
            <a:r>
              <a:rPr b="1" i="1" lang="en" sz="1800">
                <a:solidFill>
                  <a:srgbClr val="000000"/>
                </a:solidFill>
              </a:rPr>
              <a:t> --name ngnixweb nginx bash </a:t>
            </a:r>
            <a:r>
              <a:rPr lang="en" sz="1800">
                <a:solidFill>
                  <a:srgbClr val="0000FF"/>
                </a:solidFill>
              </a:rPr>
              <a:t>- It will run the container </a:t>
            </a:r>
            <a:endParaRPr sz="1800">
              <a:solidFill>
                <a:srgbClr val="0000FF"/>
              </a:solidFill>
            </a:endParaRPr>
          </a:p>
          <a:p>
            <a:pPr indent="-342900" lvl="0" marL="457200" rtl="0" algn="l">
              <a:spcBef>
                <a:spcPts val="0"/>
              </a:spcBef>
              <a:spcAft>
                <a:spcPts val="0"/>
              </a:spcAft>
              <a:buSzPts val="1800"/>
              <a:buChar char="●"/>
            </a:pPr>
            <a:r>
              <a:rPr b="1" i="1" lang="en" sz="1800"/>
              <a:t>$docker container exec -it 8e24c0a14090 touch /tmp/sample </a:t>
            </a:r>
            <a:r>
              <a:rPr lang="en" sz="1800"/>
              <a:t>-</a:t>
            </a:r>
            <a:r>
              <a:rPr lang="en" sz="1800">
                <a:solidFill>
                  <a:srgbClr val="0000FF"/>
                </a:solidFill>
              </a:rPr>
              <a:t> It will create a directory inside the container &lt;</a:t>
            </a:r>
            <a:r>
              <a:rPr lang="en" sz="1800">
                <a:solidFill>
                  <a:srgbClr val="0000FF"/>
                </a:solidFill>
              </a:rPr>
              <a:t>8e24c0a14090</a:t>
            </a:r>
            <a:r>
              <a:rPr lang="en" sz="1800">
                <a:solidFill>
                  <a:srgbClr val="0000FF"/>
                </a:solidFill>
              </a:rPr>
              <a:t>&gt;</a:t>
            </a:r>
            <a:endParaRPr sz="1800">
              <a:solidFill>
                <a:srgbClr val="0000FF"/>
              </a:solidFill>
            </a:endParaRPr>
          </a:p>
          <a:p>
            <a:pPr indent="-342900" lvl="0" marL="457200" rtl="0" algn="l">
              <a:spcBef>
                <a:spcPts val="0"/>
              </a:spcBef>
              <a:spcAft>
                <a:spcPts val="0"/>
              </a:spcAft>
              <a:buSzPts val="1800"/>
              <a:buChar char="●"/>
            </a:pPr>
            <a:r>
              <a:rPr b="1" i="1" lang="en" sz="1800"/>
              <a:t>$docker container exec -it 8e24c0a14090 bash</a:t>
            </a:r>
            <a:r>
              <a:rPr lang="en" sz="1800"/>
              <a:t> --</a:t>
            </a:r>
            <a:r>
              <a:rPr lang="en" sz="1800">
                <a:solidFill>
                  <a:srgbClr val="0000FF"/>
                </a:solidFill>
              </a:rPr>
              <a:t> To go inside the container and check the dir created inside the tmp folder</a:t>
            </a:r>
            <a:endParaRPr sz="1800">
              <a:solidFill>
                <a:srgbClr val="0000FF"/>
              </a:solidFill>
            </a:endParaRPr>
          </a:p>
          <a:p>
            <a:pPr indent="-342900" lvl="0" marL="457200" rtl="0" algn="l">
              <a:spcBef>
                <a:spcPts val="0"/>
              </a:spcBef>
              <a:spcAft>
                <a:spcPts val="0"/>
              </a:spcAft>
              <a:buSzPts val="1800"/>
              <a:buChar char="●"/>
            </a:pPr>
            <a:r>
              <a:rPr b="1" i="1" lang="en" sz="1800"/>
              <a:t>$docker container run -it ubuntu bash</a:t>
            </a:r>
            <a:r>
              <a:rPr lang="en" sz="1800"/>
              <a:t> -- </a:t>
            </a:r>
            <a:r>
              <a:rPr lang="en" sz="1800">
                <a:solidFill>
                  <a:srgbClr val="0000FF"/>
                </a:solidFill>
              </a:rPr>
              <a:t>Run the ubuntu container which will download, extract and execute the ubuntu container</a:t>
            </a:r>
            <a:endParaRPr sz="1800">
              <a:solidFill>
                <a:srgbClr val="0000FF"/>
              </a:solidFill>
            </a:endParaRPr>
          </a:p>
          <a:p>
            <a:pPr indent="-342900" lvl="0" marL="457200" rtl="0" algn="l">
              <a:spcBef>
                <a:spcPts val="0"/>
              </a:spcBef>
              <a:spcAft>
                <a:spcPts val="0"/>
              </a:spcAft>
              <a:buSzPts val="1800"/>
              <a:buChar char="●"/>
            </a:pPr>
            <a:r>
              <a:rPr b="1" i="1" lang="en" sz="1800"/>
              <a:t>$curl </a:t>
            </a:r>
            <a:r>
              <a:rPr b="1" i="1" lang="en" sz="1800" u="sng">
                <a:solidFill>
                  <a:schemeClr val="hlink"/>
                </a:solidFill>
                <a:hlinkClick r:id="rId3"/>
              </a:rPr>
              <a:t>www.facebook.com</a:t>
            </a:r>
            <a:r>
              <a:rPr b="1" i="1" lang="en" sz="1800"/>
              <a:t> </a:t>
            </a:r>
            <a:r>
              <a:rPr lang="en" sz="1800"/>
              <a:t>- </a:t>
            </a:r>
            <a:r>
              <a:rPr lang="en" sz="1800">
                <a:solidFill>
                  <a:srgbClr val="0000FF"/>
                </a:solidFill>
              </a:rPr>
              <a:t>which displays as ‘bash: curl: command not found’</a:t>
            </a:r>
            <a:endParaRPr sz="1800">
              <a:solidFill>
                <a:srgbClr val="0000FF"/>
              </a:solidFill>
            </a:endParaRPr>
          </a:p>
          <a:p>
            <a:pPr indent="-342900" lvl="0" marL="457200" rtl="0" algn="l">
              <a:spcBef>
                <a:spcPts val="0"/>
              </a:spcBef>
              <a:spcAft>
                <a:spcPts val="0"/>
              </a:spcAft>
              <a:buSzPts val="1800"/>
              <a:buChar char="●"/>
            </a:pPr>
            <a:r>
              <a:rPr lang="en" sz="1800"/>
              <a:t>Update the packages by the command </a:t>
            </a:r>
            <a:r>
              <a:rPr b="1" i="1" lang="en" sz="1800"/>
              <a:t>$apt-get update</a:t>
            </a:r>
            <a:endParaRPr b="1" i="1" sz="1800"/>
          </a:p>
          <a:p>
            <a:pPr indent="-342900" lvl="0" marL="457200" rtl="0" algn="l">
              <a:spcBef>
                <a:spcPts val="0"/>
              </a:spcBef>
              <a:spcAft>
                <a:spcPts val="0"/>
              </a:spcAft>
              <a:buSzPts val="1800"/>
              <a:buChar char="●"/>
            </a:pPr>
            <a:r>
              <a:rPr lang="en" sz="1800"/>
              <a:t>Install the curl using the command </a:t>
            </a:r>
            <a:r>
              <a:rPr b="1" i="1" lang="en" sz="1800"/>
              <a:t>$apt-get install curl</a:t>
            </a:r>
            <a:endParaRPr b="1" i="1" sz="1800"/>
          </a:p>
          <a:p>
            <a:pPr indent="-342900" lvl="0" marL="457200" rtl="0" algn="l">
              <a:spcBef>
                <a:spcPts val="0"/>
              </a:spcBef>
              <a:spcAft>
                <a:spcPts val="0"/>
              </a:spcAft>
              <a:buSzPts val="1800"/>
              <a:buChar char="●"/>
            </a:pPr>
            <a:r>
              <a:rPr lang="en" sz="1800"/>
              <a:t>Execute the curl command now as </a:t>
            </a:r>
            <a:r>
              <a:rPr b="1" lang="en" sz="1800"/>
              <a:t>$curl www.facebook.com</a:t>
            </a:r>
            <a:endParaRPr b="1" i="1"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00" name="Google Shape;500;p6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01" name="Google Shape;501;p6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07" name="Google Shape;507;p6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08" name="Google Shape;508;p6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14" name="Google Shape;514;p6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15" name="Google Shape;515;p6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21" name="Google Shape;521;p7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22" name="Google Shape;522;p7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28" name="Google Shape;528;p7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29" name="Google Shape;529;p7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62" name="Google Shape;162;p1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63" name="Google Shape;163;p1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35" name="Google Shape;535;p7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36" name="Google Shape;536;p72"/>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537" name="Google Shape;537;p72"/>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3"/>
          <p:cNvSpPr txBox="1"/>
          <p:nvPr>
            <p:ph idx="1" type="body"/>
          </p:nvPr>
        </p:nvSpPr>
        <p:spPr>
          <a:xfrm>
            <a:off x="819150" y="254150"/>
            <a:ext cx="7315200" cy="458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i="1" lang="en" sz="1800"/>
              <a:t>$docker container run -p 8080:80 -d &lt;ContainerID&gt;</a:t>
            </a:r>
            <a:r>
              <a:rPr lang="en" sz="1800"/>
              <a:t> -- </a:t>
            </a:r>
            <a:r>
              <a:rPr lang="en" sz="1800">
                <a:solidFill>
                  <a:srgbClr val="0000FF"/>
                </a:solidFill>
              </a:rPr>
              <a:t>8080 is the port for host machine where docker is installed and 80 is the port for docker running. Now try to access the application (For example: Ngnix container)  with the port 8080 on host machine like </a:t>
            </a:r>
            <a:r>
              <a:rPr lang="en" sz="1800" u="sng">
                <a:solidFill>
                  <a:srgbClr val="0000FF"/>
                </a:solidFill>
                <a:hlinkClick r:id="rId3">
                  <a:extLst>
                    <a:ext uri="{A12FA001-AC4F-418D-AE19-62706E023703}">
                      <ahyp:hlinkClr val="tx"/>
                    </a:ext>
                  </a:extLst>
                </a:hlinkClick>
              </a:rPr>
              <a:t>http://localhost:8080</a:t>
            </a:r>
            <a:r>
              <a:rPr lang="en" sz="1800">
                <a:solidFill>
                  <a:srgbClr val="0000FF"/>
                </a:solidFill>
              </a:rPr>
              <a:t> then you will get the nginx webpage</a:t>
            </a:r>
            <a:endParaRPr sz="1800">
              <a:solidFill>
                <a:srgbClr val="0000FF"/>
              </a:solidFill>
            </a:endParaRPr>
          </a:p>
          <a:p>
            <a:pPr indent="-342900" lvl="0" marL="457200" rtl="0" algn="l">
              <a:spcBef>
                <a:spcPts val="0"/>
              </a:spcBef>
              <a:spcAft>
                <a:spcPts val="0"/>
              </a:spcAft>
              <a:buSzPts val="1800"/>
              <a:buChar char="●"/>
            </a:pPr>
            <a:r>
              <a:rPr b="1" i="1" lang="en" sz="1800"/>
              <a:t>$docker container port &lt;</a:t>
            </a:r>
            <a:r>
              <a:rPr b="1" i="1" lang="en" sz="1800"/>
              <a:t>ContainerID</a:t>
            </a:r>
            <a:r>
              <a:rPr b="1" i="1" lang="en" sz="1800"/>
              <a:t>&gt; </a:t>
            </a:r>
            <a:r>
              <a:rPr lang="en" sz="1800"/>
              <a:t>-- </a:t>
            </a:r>
            <a:r>
              <a:rPr lang="en" sz="1800">
                <a:solidFill>
                  <a:srgbClr val="0000FF"/>
                </a:solidFill>
              </a:rPr>
              <a:t>which gives the port binded for the container</a:t>
            </a:r>
            <a:endParaRPr sz="1800">
              <a:solidFill>
                <a:srgbClr val="0000FF"/>
              </a:solidFill>
            </a:endParaRPr>
          </a:p>
          <a:p>
            <a:pPr indent="-342900" lvl="0" marL="457200" rtl="0" algn="l">
              <a:spcBef>
                <a:spcPts val="0"/>
              </a:spcBef>
              <a:spcAft>
                <a:spcPts val="0"/>
              </a:spcAft>
              <a:buSzPts val="1800"/>
              <a:buChar char="●"/>
            </a:pPr>
            <a:r>
              <a:rPr b="1" i="1" lang="en" sz="1800"/>
              <a:t>$docker container inspect &lt;</a:t>
            </a:r>
            <a:r>
              <a:rPr b="1" i="1" lang="en" sz="1800"/>
              <a:t>ContainerID</a:t>
            </a:r>
            <a:r>
              <a:rPr b="1" i="1" lang="en" sz="1800"/>
              <a:t>&gt;</a:t>
            </a:r>
            <a:r>
              <a:rPr lang="en" sz="1800"/>
              <a:t> -- </a:t>
            </a:r>
            <a:r>
              <a:rPr lang="en" sz="1800">
                <a:solidFill>
                  <a:srgbClr val="0000FF"/>
                </a:solidFill>
              </a:rPr>
              <a:t>which gives the entire config of the container</a:t>
            </a:r>
            <a:endParaRPr sz="1800">
              <a:solidFill>
                <a:srgbClr val="0000FF"/>
              </a:solidFill>
            </a:endParaRPr>
          </a:p>
          <a:p>
            <a:pPr indent="-342900" lvl="0" marL="457200" rtl="0" algn="l">
              <a:spcBef>
                <a:spcPts val="0"/>
              </a:spcBef>
              <a:spcAft>
                <a:spcPts val="0"/>
              </a:spcAft>
              <a:buSzPts val="1800"/>
              <a:buChar char="●"/>
            </a:pPr>
            <a:r>
              <a:rPr b="1" i="1" lang="en" sz="1800"/>
              <a:t>$docker container inspect --help -- </a:t>
            </a:r>
            <a:r>
              <a:rPr lang="en" sz="1800">
                <a:solidFill>
                  <a:srgbClr val="0000FF"/>
                </a:solidFill>
              </a:rPr>
              <a:t>It gives the list of attributes to inspect</a:t>
            </a:r>
            <a:endParaRPr sz="1800">
              <a:solidFill>
                <a:srgbClr val="0000FF"/>
              </a:solidFill>
            </a:endParaRPr>
          </a:p>
          <a:p>
            <a:pPr indent="-342900" lvl="0" marL="457200" rtl="0" algn="l">
              <a:spcBef>
                <a:spcPts val="0"/>
              </a:spcBef>
              <a:spcAft>
                <a:spcPts val="0"/>
              </a:spcAft>
              <a:buSzPts val="1800"/>
              <a:buChar char="●"/>
            </a:pPr>
            <a:r>
              <a:rPr b="1" i="1" lang="en" sz="1800"/>
              <a:t>$docker container inspect -f ‘{{.NetworkSettings.IPAddress}}’ &lt;ContainerID&gt;</a:t>
            </a:r>
            <a:r>
              <a:rPr lang="en" sz="1800"/>
              <a:t> -- </a:t>
            </a:r>
            <a:r>
              <a:rPr lang="en" sz="1800">
                <a:solidFill>
                  <a:srgbClr val="0000FF"/>
                </a:solidFill>
              </a:rPr>
              <a:t>It gives the specific value of the attribute (NetworkSettings.IPAddress)</a:t>
            </a:r>
            <a:endParaRPr sz="1800">
              <a:solidFill>
                <a:srgbClr val="0000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48" name="Google Shape;548;p7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49" name="Google Shape;549;p7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55" name="Google Shape;555;p7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56" name="Google Shape;556;p7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62" name="Google Shape;562;p7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63" name="Google Shape;563;p7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7"/>
          <p:cNvSpPr txBox="1"/>
          <p:nvPr>
            <p:ph idx="1" type="body"/>
          </p:nvPr>
        </p:nvSpPr>
        <p:spPr>
          <a:xfrm>
            <a:off x="819150" y="568800"/>
            <a:ext cx="7315200" cy="3870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$docker network ls -- </a:t>
            </a:r>
            <a:r>
              <a:rPr lang="en" sz="1800">
                <a:solidFill>
                  <a:srgbClr val="0000FF"/>
                </a:solidFill>
              </a:rPr>
              <a:t>Shows all the network</a:t>
            </a:r>
            <a:endParaRPr sz="1800">
              <a:solidFill>
                <a:srgbClr val="0000FF"/>
              </a:solidFill>
            </a:endParaRPr>
          </a:p>
          <a:p>
            <a:pPr indent="-342900" lvl="0" marL="457200" rtl="0" algn="l">
              <a:spcBef>
                <a:spcPts val="0"/>
              </a:spcBef>
              <a:spcAft>
                <a:spcPts val="0"/>
              </a:spcAft>
              <a:buSzPts val="1800"/>
              <a:buChar char="●"/>
            </a:pPr>
            <a:r>
              <a:rPr lang="en" sz="1800"/>
              <a:t>$docker network ls -f driver=bridge -- </a:t>
            </a:r>
            <a:r>
              <a:rPr lang="en" sz="1800">
                <a:solidFill>
                  <a:srgbClr val="0000FF"/>
                </a:solidFill>
              </a:rPr>
              <a:t>It filters and displays the network where the attribute ‘driver’ matches with the values as ‘bridge’</a:t>
            </a:r>
            <a:endParaRPr sz="1800">
              <a:solidFill>
                <a:srgbClr val="0000FF"/>
              </a:solidFill>
            </a:endParaRPr>
          </a:p>
          <a:p>
            <a:pPr indent="-342900" lvl="0" marL="457200" rtl="0" algn="l">
              <a:spcBef>
                <a:spcPts val="0"/>
              </a:spcBef>
              <a:spcAft>
                <a:spcPts val="0"/>
              </a:spcAft>
              <a:buSzPts val="1800"/>
              <a:buChar char="●"/>
            </a:pPr>
            <a:r>
              <a:rPr lang="en" sz="1800"/>
              <a:t>$docker network ls --format “{{.ID}}:{{.Driver}}”  -- </a:t>
            </a:r>
            <a:r>
              <a:rPr lang="en" sz="1800">
                <a:solidFill>
                  <a:srgbClr val="0000FF"/>
                </a:solidFill>
              </a:rPr>
              <a:t>It displays all the ID’s and Drivers</a:t>
            </a:r>
            <a:endParaRPr sz="1800">
              <a:solidFill>
                <a:srgbClr val="0000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74" name="Google Shape;574;p7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75" name="Google Shape;575;p7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9"/>
          <p:cNvSpPr txBox="1"/>
          <p:nvPr>
            <p:ph idx="1" type="body"/>
          </p:nvPr>
        </p:nvSpPr>
        <p:spPr>
          <a:xfrm>
            <a:off x="819150" y="726150"/>
            <a:ext cx="7315200" cy="3712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b="1" lang="en" sz="2600"/>
              <a:t>$docker network inspect &lt;Network ID&gt;</a:t>
            </a:r>
            <a:r>
              <a:rPr lang="en" sz="2600"/>
              <a:t> -- </a:t>
            </a:r>
            <a:r>
              <a:rPr lang="en" sz="2600">
                <a:solidFill>
                  <a:srgbClr val="0000FF"/>
                </a:solidFill>
              </a:rPr>
              <a:t>It gives the entire information in a json format</a:t>
            </a:r>
            <a:endParaRPr sz="2600">
              <a:solidFill>
                <a:srgbClr val="0000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86" name="Google Shape;586;p8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87" name="Google Shape;587;p8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93" name="Google Shape;593;p8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94" name="Google Shape;594;p8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69" name="Google Shape;169;p1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70" name="Google Shape;170;p1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2"/>
          <p:cNvSpPr txBox="1"/>
          <p:nvPr>
            <p:ph idx="1" type="body"/>
          </p:nvPr>
        </p:nvSpPr>
        <p:spPr>
          <a:xfrm>
            <a:off x="819150" y="399375"/>
            <a:ext cx="7315200" cy="4465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i="1" lang="en" sz="1600"/>
              <a:t>$docker network create &lt;user-defined-network-name&gt;  </a:t>
            </a:r>
            <a:r>
              <a:rPr lang="en" sz="1600"/>
              <a:t>-- </a:t>
            </a:r>
            <a:r>
              <a:rPr lang="en" sz="1600">
                <a:solidFill>
                  <a:srgbClr val="0000FF"/>
                </a:solidFill>
              </a:rPr>
              <a:t>It creates new network</a:t>
            </a:r>
            <a:endParaRPr sz="1600">
              <a:solidFill>
                <a:srgbClr val="0000FF"/>
              </a:solidFill>
            </a:endParaRPr>
          </a:p>
          <a:p>
            <a:pPr indent="-330200" lvl="0" marL="457200" rtl="0" algn="l">
              <a:spcBef>
                <a:spcPts val="0"/>
              </a:spcBef>
              <a:spcAft>
                <a:spcPts val="0"/>
              </a:spcAft>
              <a:buSzPts val="1600"/>
              <a:buChar char="●"/>
            </a:pPr>
            <a:r>
              <a:rPr b="1" i="1" lang="en" sz="1600"/>
              <a:t>$docker network ls</a:t>
            </a:r>
            <a:r>
              <a:rPr lang="en" sz="1600"/>
              <a:t> -- </a:t>
            </a:r>
            <a:r>
              <a:rPr lang="en" sz="1600">
                <a:solidFill>
                  <a:srgbClr val="0000FF"/>
                </a:solidFill>
              </a:rPr>
              <a:t>List all the networks</a:t>
            </a:r>
            <a:endParaRPr sz="1600">
              <a:solidFill>
                <a:srgbClr val="0000FF"/>
              </a:solidFill>
            </a:endParaRPr>
          </a:p>
          <a:p>
            <a:pPr indent="-330200" lvl="0" marL="457200" rtl="0" algn="l">
              <a:spcBef>
                <a:spcPts val="0"/>
              </a:spcBef>
              <a:spcAft>
                <a:spcPts val="0"/>
              </a:spcAft>
              <a:buSzPts val="1600"/>
              <a:buChar char="●"/>
            </a:pPr>
            <a:r>
              <a:rPr b="1" i="1" lang="en" sz="1600"/>
              <a:t>$docker network inspect &lt;NetworkName&gt;</a:t>
            </a:r>
            <a:r>
              <a:rPr lang="en" sz="1600"/>
              <a:t> -- </a:t>
            </a:r>
            <a:r>
              <a:rPr lang="en" sz="1600">
                <a:solidFill>
                  <a:srgbClr val="0000FF"/>
                </a:solidFill>
              </a:rPr>
              <a:t>Gives the information of network</a:t>
            </a:r>
            <a:endParaRPr sz="1600">
              <a:solidFill>
                <a:srgbClr val="0000FF"/>
              </a:solidFill>
            </a:endParaRPr>
          </a:p>
          <a:p>
            <a:pPr indent="-330200" lvl="0" marL="457200" rtl="0" algn="l">
              <a:spcBef>
                <a:spcPts val="0"/>
              </a:spcBef>
              <a:spcAft>
                <a:spcPts val="0"/>
              </a:spcAft>
              <a:buSzPts val="1600"/>
              <a:buChar char="●"/>
            </a:pPr>
            <a:r>
              <a:rPr b="1" i="1" lang="en" sz="1600"/>
              <a:t>$docker container ls </a:t>
            </a:r>
            <a:r>
              <a:rPr lang="en" sz="1600"/>
              <a:t>-- </a:t>
            </a:r>
            <a:r>
              <a:rPr lang="en" sz="1600">
                <a:solidFill>
                  <a:srgbClr val="0000FF"/>
                </a:solidFill>
              </a:rPr>
              <a:t>List all the containers</a:t>
            </a:r>
            <a:endParaRPr sz="1600">
              <a:solidFill>
                <a:srgbClr val="0000FF"/>
              </a:solidFill>
            </a:endParaRPr>
          </a:p>
          <a:p>
            <a:pPr indent="-330200" lvl="0" marL="457200" rtl="0" algn="l">
              <a:spcBef>
                <a:spcPts val="0"/>
              </a:spcBef>
              <a:spcAft>
                <a:spcPts val="0"/>
              </a:spcAft>
              <a:buSzPts val="1600"/>
              <a:buChar char="●"/>
            </a:pPr>
            <a:r>
              <a:rPr b="1" i="1" lang="en" sz="1600"/>
              <a:t>$docker container run --name my_nginx --network </a:t>
            </a:r>
            <a:r>
              <a:rPr b="1" i="1" lang="en" sz="1600"/>
              <a:t>&lt;user-defined-network-name&gt; nginx  </a:t>
            </a:r>
            <a:r>
              <a:rPr lang="en" sz="1600"/>
              <a:t>-- </a:t>
            </a:r>
            <a:r>
              <a:rPr lang="en" sz="1600">
                <a:solidFill>
                  <a:srgbClr val="0000FF"/>
                </a:solidFill>
              </a:rPr>
              <a:t>it means nginx container running with user defined network </a:t>
            </a:r>
            <a:endParaRPr sz="1600">
              <a:solidFill>
                <a:srgbClr val="0000FF"/>
              </a:solidFill>
            </a:endParaRPr>
          </a:p>
          <a:p>
            <a:pPr indent="-330200" lvl="0" marL="457200" rtl="0" algn="l">
              <a:spcBef>
                <a:spcPts val="0"/>
              </a:spcBef>
              <a:spcAft>
                <a:spcPts val="0"/>
              </a:spcAft>
              <a:buSzPts val="1600"/>
              <a:buChar char="●"/>
            </a:pPr>
            <a:r>
              <a:rPr b="1" i="1" lang="en" sz="1600"/>
              <a:t>$docker network inspect &lt;NetworkName&gt; </a:t>
            </a:r>
            <a:endParaRPr b="1" i="1" sz="1600"/>
          </a:p>
          <a:p>
            <a:pPr indent="-330200" lvl="0" marL="457200" rtl="0" algn="l">
              <a:spcBef>
                <a:spcPts val="0"/>
              </a:spcBef>
              <a:spcAft>
                <a:spcPts val="0"/>
              </a:spcAft>
              <a:buSzPts val="1600"/>
              <a:buChar char="●"/>
            </a:pPr>
            <a:r>
              <a:rPr b="1" i="1" lang="en" sz="1600"/>
              <a:t>$docker container inspect &lt;networkName&gt; </a:t>
            </a:r>
            <a:r>
              <a:rPr lang="en" sz="1600"/>
              <a:t> -- </a:t>
            </a:r>
            <a:r>
              <a:rPr lang="en" sz="1600">
                <a:solidFill>
                  <a:srgbClr val="0000FF"/>
                </a:solidFill>
              </a:rPr>
              <a:t>Information of container</a:t>
            </a:r>
            <a:endParaRPr sz="1600">
              <a:solidFill>
                <a:srgbClr val="0000FF"/>
              </a:solidFill>
            </a:endParaRPr>
          </a:p>
          <a:p>
            <a:pPr indent="-330200" lvl="0" marL="457200" rtl="0" algn="l">
              <a:spcBef>
                <a:spcPts val="0"/>
              </a:spcBef>
              <a:spcAft>
                <a:spcPts val="0"/>
              </a:spcAft>
              <a:buSzPts val="1600"/>
              <a:buChar char="●"/>
            </a:pPr>
            <a:r>
              <a:rPr b="1" i="1" lang="en" sz="1600"/>
              <a:t>$docker network connect &lt;user-defined-network-name&gt; &lt;container_name&gt;</a:t>
            </a:r>
            <a:r>
              <a:rPr lang="en" sz="1600"/>
              <a:t>  -- </a:t>
            </a:r>
            <a:r>
              <a:rPr lang="en" sz="1600">
                <a:solidFill>
                  <a:srgbClr val="0000FF"/>
                </a:solidFill>
              </a:rPr>
              <a:t>User defined network connects to the specified container</a:t>
            </a:r>
            <a:endParaRPr sz="1600">
              <a:solidFill>
                <a:srgbClr val="0000FF"/>
              </a:solidFill>
            </a:endParaRPr>
          </a:p>
          <a:p>
            <a:pPr indent="-330200" lvl="0" marL="457200" rtl="0" algn="l">
              <a:spcBef>
                <a:spcPts val="0"/>
              </a:spcBef>
              <a:spcAft>
                <a:spcPts val="0"/>
              </a:spcAft>
              <a:buSzPts val="1600"/>
              <a:buChar char="●"/>
            </a:pPr>
            <a:r>
              <a:rPr b="1" i="1" lang="en" sz="1600"/>
              <a:t>$docker network disconnect bridge &lt;container_name&gt; </a:t>
            </a:r>
            <a:r>
              <a:rPr lang="en" sz="1600"/>
              <a:t>-- </a:t>
            </a:r>
            <a:r>
              <a:rPr lang="en" sz="1600">
                <a:solidFill>
                  <a:srgbClr val="0000FF"/>
                </a:solidFill>
              </a:rPr>
              <a:t>Disconnects the network for the specified container</a:t>
            </a:r>
            <a:endParaRPr sz="1600">
              <a:solidFill>
                <a:srgbClr val="0000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05" name="Google Shape;605;p8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06" name="Google Shape;606;p8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12" name="Google Shape;612;p8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13" name="Google Shape;613;p8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19" name="Google Shape;619;p8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20" name="Google Shape;620;p8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6"/>
          <p:cNvSpPr txBox="1"/>
          <p:nvPr>
            <p:ph idx="1" type="body"/>
          </p:nvPr>
        </p:nvSpPr>
        <p:spPr>
          <a:xfrm>
            <a:off x="819150" y="520400"/>
            <a:ext cx="7315200" cy="4332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i="1" lang="en" sz="1600"/>
              <a:t>$docker container run -d --name my_nginx1 --network mynetwork nginx:alpine </a:t>
            </a:r>
            <a:r>
              <a:rPr lang="en" sz="1600"/>
              <a:t> -- </a:t>
            </a:r>
            <a:r>
              <a:rPr lang="en" sz="1600">
                <a:solidFill>
                  <a:srgbClr val="0000FF"/>
                </a:solidFill>
              </a:rPr>
              <a:t>Running the container with the name as ‘my_nginx1’ and with network name as ‘mynetwork’</a:t>
            </a:r>
            <a:endParaRPr sz="1600">
              <a:solidFill>
                <a:srgbClr val="0000FF"/>
              </a:solidFill>
            </a:endParaRPr>
          </a:p>
          <a:p>
            <a:pPr indent="-330200" lvl="0" marL="457200" rtl="0" algn="l">
              <a:spcBef>
                <a:spcPts val="0"/>
              </a:spcBef>
              <a:spcAft>
                <a:spcPts val="0"/>
              </a:spcAft>
              <a:buSzPts val="1600"/>
              <a:buChar char="●"/>
            </a:pPr>
            <a:r>
              <a:rPr b="1" i="1" lang="en" sz="1600"/>
              <a:t>$docker container run -d --name my_nginx2 --network mynetwork nginx:alpine </a:t>
            </a:r>
            <a:r>
              <a:rPr lang="en" sz="1600"/>
              <a:t>-- </a:t>
            </a:r>
            <a:r>
              <a:rPr lang="en" sz="1600">
                <a:solidFill>
                  <a:srgbClr val="0000FF"/>
                </a:solidFill>
              </a:rPr>
              <a:t>Same as above</a:t>
            </a:r>
            <a:endParaRPr sz="1600">
              <a:solidFill>
                <a:srgbClr val="0000FF"/>
              </a:solidFill>
            </a:endParaRPr>
          </a:p>
          <a:p>
            <a:pPr indent="-330200" lvl="0" marL="457200" rtl="0" algn="l">
              <a:spcBef>
                <a:spcPts val="0"/>
              </a:spcBef>
              <a:spcAft>
                <a:spcPts val="0"/>
              </a:spcAft>
              <a:buSzPts val="1600"/>
              <a:buChar char="●"/>
            </a:pPr>
            <a:r>
              <a:rPr b="1" i="1" lang="en" sz="1600"/>
              <a:t>$docker network inspect mynetwork </a:t>
            </a:r>
            <a:r>
              <a:rPr lang="en" sz="1600"/>
              <a:t>-- </a:t>
            </a:r>
            <a:r>
              <a:rPr lang="en" sz="1600">
                <a:solidFill>
                  <a:srgbClr val="0000FF"/>
                </a:solidFill>
              </a:rPr>
              <a:t>Prints the information</a:t>
            </a:r>
            <a:endParaRPr sz="1600">
              <a:solidFill>
                <a:srgbClr val="0000FF"/>
              </a:solidFill>
            </a:endParaRPr>
          </a:p>
          <a:p>
            <a:pPr indent="-330200" lvl="0" marL="457200" rtl="0" algn="l">
              <a:spcBef>
                <a:spcPts val="0"/>
              </a:spcBef>
              <a:spcAft>
                <a:spcPts val="0"/>
              </a:spcAft>
              <a:buSzPts val="1600"/>
              <a:buChar char="●"/>
            </a:pPr>
            <a:r>
              <a:rPr b="1" i="1" lang="en" sz="1600"/>
              <a:t>$docker container exec -it my_nginx1 ping my_nginx2 </a:t>
            </a:r>
            <a:r>
              <a:rPr lang="en" sz="1600"/>
              <a:t>-- </a:t>
            </a:r>
            <a:r>
              <a:rPr lang="en" sz="1600">
                <a:solidFill>
                  <a:srgbClr val="0000FF"/>
                </a:solidFill>
              </a:rPr>
              <a:t>Pinging the my_nginx2 from my_nginx1. </a:t>
            </a:r>
            <a:endParaRPr sz="1600">
              <a:solidFill>
                <a:srgbClr val="0000FF"/>
              </a:solidFill>
            </a:endParaRPr>
          </a:p>
          <a:p>
            <a:pPr indent="-330200" lvl="0" marL="457200" rtl="0" algn="l">
              <a:spcBef>
                <a:spcPts val="0"/>
              </a:spcBef>
              <a:spcAft>
                <a:spcPts val="0"/>
              </a:spcAft>
              <a:buSzPts val="1600"/>
              <a:buChar char="●"/>
            </a:pPr>
            <a:r>
              <a:rPr b="1" i="1" lang="en" sz="1600"/>
              <a:t>$docker container stop my_nginx1 </a:t>
            </a:r>
            <a:r>
              <a:rPr lang="en" sz="1600"/>
              <a:t> -- </a:t>
            </a:r>
            <a:r>
              <a:rPr lang="en" sz="1600">
                <a:solidFill>
                  <a:srgbClr val="0000FF"/>
                </a:solidFill>
              </a:rPr>
              <a:t>Stops the my_nginx1 container</a:t>
            </a:r>
            <a:endParaRPr sz="1600">
              <a:solidFill>
                <a:srgbClr val="0000FF"/>
              </a:solidFill>
            </a:endParaRPr>
          </a:p>
          <a:p>
            <a:pPr indent="-330200" lvl="0" marL="457200" rtl="0" algn="l">
              <a:spcBef>
                <a:spcPts val="0"/>
              </a:spcBef>
              <a:spcAft>
                <a:spcPts val="0"/>
              </a:spcAft>
              <a:buSzPts val="1600"/>
              <a:buChar char="●"/>
            </a:pPr>
            <a:r>
              <a:rPr b="1" i="1" lang="en" sz="1600"/>
              <a:t>$docker container run -d --name my_nginx3 --network mynetwork nginx:alpine </a:t>
            </a:r>
            <a:r>
              <a:rPr lang="en" sz="1600"/>
              <a:t> -- </a:t>
            </a:r>
            <a:r>
              <a:rPr lang="en" sz="1600">
                <a:solidFill>
                  <a:srgbClr val="0000FF"/>
                </a:solidFill>
              </a:rPr>
              <a:t>Running the container with the name as ‘my_nginx3’ </a:t>
            </a:r>
            <a:endParaRPr sz="1600">
              <a:solidFill>
                <a:srgbClr val="0000FF"/>
              </a:solidFill>
            </a:endParaRPr>
          </a:p>
          <a:p>
            <a:pPr indent="-330200" lvl="0" marL="457200" rtl="0" algn="l">
              <a:spcBef>
                <a:spcPts val="0"/>
              </a:spcBef>
              <a:spcAft>
                <a:spcPts val="0"/>
              </a:spcAft>
              <a:buClr>
                <a:srgbClr val="980000"/>
              </a:buClr>
              <a:buSzPts val="1600"/>
              <a:buChar char="●"/>
            </a:pPr>
            <a:r>
              <a:rPr lang="en" sz="1600">
                <a:solidFill>
                  <a:srgbClr val="980000"/>
                </a:solidFill>
              </a:rPr>
              <a:t>Overall, docker uses the static IP’s. So once we stops the container then the static IP might be assign if we start any other container. That’s why, docker uses the DNS concept instead of IP address. We will use the container names in place of IP’s since IP’s static and can be change.</a:t>
            </a:r>
            <a:endParaRPr sz="1600">
              <a:solidFill>
                <a:srgbClr val="98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31" name="Google Shape;631;p8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32" name="Google Shape;632;p8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8"/>
          <p:cNvSpPr txBox="1"/>
          <p:nvPr>
            <p:ph type="title"/>
          </p:nvPr>
        </p:nvSpPr>
        <p:spPr>
          <a:xfrm>
            <a:off x="903875" y="385725"/>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t>Concepts:</a:t>
            </a:r>
            <a:endParaRPr b="1" sz="3100"/>
          </a:p>
        </p:txBody>
      </p:sp>
      <p:sp>
        <p:nvSpPr>
          <p:cNvPr id="638" name="Google Shape;638;p88"/>
          <p:cNvSpPr txBox="1"/>
          <p:nvPr>
            <p:ph idx="1" type="body"/>
          </p:nvPr>
        </p:nvSpPr>
        <p:spPr>
          <a:xfrm>
            <a:off x="819150" y="1006725"/>
            <a:ext cx="7315200" cy="3432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Complete concept of docker images</a:t>
            </a:r>
            <a:endParaRPr sz="2200"/>
          </a:p>
          <a:p>
            <a:pPr indent="-368300" lvl="0" marL="457200" rtl="0" algn="l">
              <a:spcBef>
                <a:spcPts val="0"/>
              </a:spcBef>
              <a:spcAft>
                <a:spcPts val="0"/>
              </a:spcAft>
              <a:buSzPts val="2200"/>
              <a:buChar char="➢"/>
            </a:pPr>
            <a:r>
              <a:rPr lang="en" sz="2200"/>
              <a:t>Build docker images</a:t>
            </a:r>
            <a:endParaRPr sz="2200"/>
          </a:p>
          <a:p>
            <a:pPr indent="-368300" lvl="0" marL="457200" rtl="0" algn="l">
              <a:spcBef>
                <a:spcPts val="0"/>
              </a:spcBef>
              <a:spcAft>
                <a:spcPts val="0"/>
              </a:spcAft>
              <a:buSzPts val="2200"/>
              <a:buChar char="➢"/>
            </a:pPr>
            <a:r>
              <a:rPr lang="en" sz="2200"/>
              <a:t>Deploy docker images</a:t>
            </a:r>
            <a:endParaRPr sz="2200"/>
          </a:p>
          <a:p>
            <a:pPr indent="-368300" lvl="0" marL="457200" rtl="0" algn="l">
              <a:spcBef>
                <a:spcPts val="0"/>
              </a:spcBef>
              <a:spcAft>
                <a:spcPts val="0"/>
              </a:spcAft>
              <a:buSzPts val="2200"/>
              <a:buChar char="➢"/>
            </a:pPr>
            <a:r>
              <a:rPr lang="en" sz="2200"/>
              <a:t>Docker images management</a:t>
            </a:r>
            <a:endParaRPr sz="2200"/>
          </a:p>
          <a:p>
            <a:pPr indent="-368300" lvl="0" marL="457200" rtl="0" algn="l">
              <a:spcBef>
                <a:spcPts val="0"/>
              </a:spcBef>
              <a:spcAft>
                <a:spcPts val="0"/>
              </a:spcAft>
              <a:buSzPts val="2200"/>
              <a:buChar char="➢"/>
            </a:pPr>
            <a:r>
              <a:rPr lang="en" sz="2200"/>
              <a:t>Docker Hub Central Repository</a:t>
            </a:r>
            <a:endParaRPr sz="2200"/>
          </a:p>
          <a:p>
            <a:pPr indent="-368300" lvl="0" marL="457200" rtl="0" algn="l">
              <a:spcBef>
                <a:spcPts val="0"/>
              </a:spcBef>
              <a:spcAft>
                <a:spcPts val="0"/>
              </a:spcAft>
              <a:buSzPts val="2200"/>
              <a:buChar char="➢"/>
            </a:pPr>
            <a:r>
              <a:rPr lang="en" sz="2200"/>
              <a:t>Manage Local images</a:t>
            </a:r>
            <a:endParaRPr sz="22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44" name="Google Shape;644;p8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45" name="Google Shape;645;p8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51" name="Google Shape;651;p9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52" name="Google Shape;652;p9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58" name="Google Shape;658;p9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59" name="Google Shape;659;p9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76" name="Google Shape;176;p2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77" name="Google Shape;177;p2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65" name="Google Shape;665;p9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66" name="Google Shape;666;p9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72" name="Google Shape;672;p9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73" name="Google Shape;673;p9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79" name="Google Shape;679;p9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80" name="Google Shape;680;p94"/>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681" name="Google Shape;681;p94"/>
          <p:cNvPicPr preferRelativeResize="0"/>
          <p:nvPr/>
        </p:nvPicPr>
        <p:blipFill>
          <a:blip r:embed="rId4">
            <a:alphaModFix/>
          </a:blip>
          <a:stretch>
            <a:fillRect/>
          </a:stretch>
        </p:blipFill>
        <p:spPr>
          <a:xfrm>
            <a:off x="55575" y="1255"/>
            <a:ext cx="9144001" cy="514099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87" name="Google Shape;687;p9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88" name="Google Shape;688;p9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94" name="Google Shape;694;p9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95" name="Google Shape;695;p9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01" name="Google Shape;701;p9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02" name="Google Shape;702;p9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08" name="Google Shape;708;p9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09" name="Google Shape;709;p9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15" name="Google Shape;715;p9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16" name="Google Shape;716;p9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22" name="Google Shape;722;p10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23" name="Google Shape;723;p10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0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29" name="Google Shape;729;p10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30" name="Google Shape;730;p10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83" name="Google Shape;183;p2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84" name="Google Shape;184;p2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36" name="Google Shape;736;p10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37" name="Google Shape;737;p10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43" name="Google Shape;743;p10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44" name="Google Shape;744;p10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50" name="Google Shape;750;p10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51" name="Google Shape;751;p10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57" name="Google Shape;757;p10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58" name="Google Shape;758;p10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64" name="Google Shape;764;p10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65" name="Google Shape;765;p10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71" name="Google Shape;771;p10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72" name="Google Shape;772;p10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78" name="Google Shape;778;p10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79" name="Google Shape;779;p10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85" name="Google Shape;785;p10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86" name="Google Shape;786;p10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92" name="Google Shape;792;p11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93" name="Google Shape;793;p11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99" name="Google Shape;799;p11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800" name="Google Shape;800;p11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